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75" r:id="rId2"/>
    <p:sldId id="279" r:id="rId3"/>
    <p:sldId id="286" r:id="rId4"/>
    <p:sldId id="285" r:id="rId5"/>
    <p:sldId id="287" r:id="rId6"/>
    <p:sldId id="288" r:id="rId7"/>
    <p:sldId id="290" r:id="rId8"/>
    <p:sldId id="289" r:id="rId9"/>
    <p:sldId id="292" r:id="rId10"/>
    <p:sldId id="291" r:id="rId11"/>
    <p:sldId id="257" r:id="rId12"/>
    <p:sldId id="265" r:id="rId13"/>
    <p:sldId id="280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페이퍼로지 4 Regular" pitchFamily="2" charset="-127"/>
      <p:regular r:id="rId18"/>
    </p:embeddedFont>
    <p:embeddedFont>
      <p:font typeface="페이퍼로지 5 Medium" pitchFamily="2" charset="-127"/>
      <p:regular r:id="rId19"/>
    </p:embeddedFont>
    <p:embeddedFont>
      <p:font typeface="페이퍼로지 6 SemiBold" pitchFamily="2" charset="-127"/>
      <p:bold r:id="rId20"/>
    </p:embeddedFont>
    <p:embeddedFont>
      <p:font typeface="페이퍼로지 7 Bold" pitchFamily="2" charset="-127"/>
      <p:bold r:id="rId21"/>
    </p:embeddedFont>
    <p:embeddedFont>
      <p:font typeface="페이퍼로지 9 Black" pitchFamily="2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76A0"/>
    <a:srgbClr val="FF8585"/>
    <a:srgbClr val="0F9BD3"/>
    <a:srgbClr val="7F7F7F"/>
    <a:srgbClr val="575757"/>
    <a:srgbClr val="606060"/>
    <a:srgbClr val="D0EFFC"/>
    <a:srgbClr val="D9D9D9"/>
    <a:srgbClr val="0C84B4"/>
    <a:srgbClr val="0A6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93455" autoAdjust="0"/>
  </p:normalViewPr>
  <p:slideViewPr>
    <p:cSldViewPr snapToGrid="0">
      <p:cViewPr varScale="1">
        <p:scale>
          <a:sx n="100" d="100"/>
          <a:sy n="100" d="100"/>
        </p:scale>
        <p:origin x="9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11680-B34F-4A3E-9C77-46823E810D72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DDEE0-BC41-45E3-B4D0-8B24584D8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576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E3FA3-B511-61E9-6F88-17CF38CCB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C65F38-83E4-D246-72E9-913846C741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06D32D-E84F-6262-1849-6D009908C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38FB5D-4B18-06D7-F73D-A4AEA5E92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351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FF6A1-65F6-2DF7-C100-23A9AD908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67ACB2-0F0A-4537-56EE-E953C16FA7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B9EBC7-F8CC-B630-51CC-24EC4DF0D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CC93F-42F9-FC11-A2A7-69B6D3494A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447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74919-9D63-75AC-F22F-8909FC1A3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37DA23-C4F5-FF7E-54A8-A823AF8C15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76E130-4311-8918-658E-018717647A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09942B-DFEF-471A-9302-8C9CC04CCB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196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37584-3F06-C865-AD7C-E73943213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8E86EA-44E5-8108-7C1E-96ECEE27C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D095E7-FDF8-96A7-C33F-1BEF5B8F0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67761-DFDE-9051-0101-223D97E67E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32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CFFEA-0758-86D9-8FED-2B0CA4418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007E4E-4C8B-2D9A-FED2-163E808726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DC5692-E976-3356-E149-3351CFC30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51E234-DB37-1496-ACD2-B09F1B909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888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E1013-C218-5649-B532-1D4649A6D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2DE9F0-3996-CE64-A222-E451D76730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C163B1-2138-F66C-9119-7584D1005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A23EAA-9A13-4F57-B6F7-443078093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379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46878-4541-521D-AD60-8B64FF0FE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EA049D-72BF-0526-5A18-9E47382F9D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2C6E52-3C6B-60A3-F4C1-1FDF45977F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5F8E54-DA2B-178E-02CB-81458D052E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550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7764B-7B44-43F8-77C7-0F1D9439B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94E6250-229C-02DE-AF53-E60E04A62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AFF842-443B-44E5-8557-FF052722D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9A6B5B-B12A-F290-0B61-9136DB986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658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C03C5E-D3E7-6CF0-0EA1-AD37BFF08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642FCC-8A95-7B2C-DA25-D5E031FAA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A67274-0BCA-1E78-3DB7-FB5C8F40A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30D067-7CC2-179E-DC1F-1E2055564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4674FB-7F6D-DC62-A103-BEEBF6F5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4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77408-E391-2341-08BE-6F20E7DF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7989BD-A77B-2674-AA24-728CB5C5E0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47BEA4-5EE2-2C7E-C035-6AF3A41B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73C33-A82A-7E4E-3C89-457931EF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84558D-C913-D4F6-38BB-7353E13B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915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8DBDE1-3CBC-DC82-1BE1-96197ACF82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CEC610-00FC-F6F1-E4D1-7C2ECAA0F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D42976-A160-856F-3D34-005897F62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1169F7-0CEC-D227-038F-D4733641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A8629-51C4-28A9-C886-FF71326E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88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A2AE1-65CF-A13D-FE5A-4ABF0881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6E63B0-3BAC-A284-00AA-C34C3F619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D2AF8D-A940-633F-81E0-419BCDCE1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A27CB-2AF3-7111-E924-3D0AB0AE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35096-53C4-5B85-6E7E-23A10C73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7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E29CA-228B-4B31-CBA0-1032ABD1E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9413FA-7B9C-8590-CE6A-E2E92C80C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1AA3EA-37A4-51E0-75A3-FFADA4017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01D017-A53F-17DC-1B2D-2ED0D218A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E4E53-AF77-BD7C-ACBD-AE1F5984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605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8B017-AF97-9DB8-FF0E-6A853E9A7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8F313D-092B-8085-3206-9534D2584D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8D9354-3CC3-7DCB-B187-0E86228DD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2936BB-28E8-C508-E880-EBF5A7FAE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146618-A93B-7773-D637-506AA6E3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1F563E-412B-BCBB-3099-2034ECF0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835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01DBF-F4FA-F3F3-453E-FD196B8F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B09ACE-E830-B55D-B86B-2CDC5699B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1A1A12-E416-8B39-4A03-F56B559DD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353A59-11EB-BA4A-2077-F0EC2B4D1E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ACB50D-B2B0-850E-1576-23F790F6F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9814C5-EFA7-4117-82C3-953FAD5A4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A70A40-C918-61B4-1B61-9875182B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8CFE09-8ECE-E262-D04A-A97DA6F48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175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A2E27-7908-006E-848E-35144925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6313FE-C72E-09A3-5EAF-07FCB8351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08110C-3820-1072-E6CB-1C077C3FA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E051B6-874D-3090-9A7F-55130867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607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F39C59-33CF-40BA-77FC-EBD3A6498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77A3BE-F45A-3DEC-7F07-F49273B8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95BD33-64A3-2C74-B64E-7CFA561F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70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DC8C0-7673-9084-D37F-B7EF96AA7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152A2-AF0E-6348-682D-ACFD52966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8CFA77-A24B-DF07-0564-66F51C2A4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331708-53EF-A0C5-1D41-B53448544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FBFF6A-1CAA-B8BA-4D02-1408F7CF7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FAA5A1-22E3-C1E2-1AFF-E519AB010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54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FA4B4-3F2D-6E2E-CD3B-4882A590F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05D207-939A-E2F8-2C45-092EC942A6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2CF014-26E1-4E03-E25D-906FD0573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68EABA-AE85-3566-4680-6B7AE553D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CA3291-EA81-2641-F7A5-C9615B769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E38596-73F7-22CF-4257-C2107C3F9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31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4A04EC-A9A1-9F51-395A-24151F754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CCFB8E-F4B8-E64D-D806-7F7D3EAE6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6C59B3-CD13-A1BE-64F1-7CC8AD8FF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ADF8F0-391E-4C28-B3EC-FA94B0B80675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5AE4F3-B775-22AF-A64D-3DBFE9351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FBD93F-8E28-CB46-FF32-74395DC589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95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4.wdp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1E29A-515A-60CB-8531-93752517F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인간의 얼굴, 만화 영화, 사람, 의류이(가) 표시된 사진&#10;&#10;자동 생성된 설명">
            <a:extLst>
              <a:ext uri="{FF2B5EF4-FFF2-40B4-BE49-F238E27FC236}">
                <a16:creationId xmlns:a16="http://schemas.microsoft.com/office/drawing/2014/main" id="{67AEB846-DD7F-D061-D957-E0F03440E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37" b="98"/>
          <a:stretch/>
        </p:blipFill>
        <p:spPr>
          <a:xfrm>
            <a:off x="5902401" y="2002309"/>
            <a:ext cx="6177807" cy="486136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88B0A44-E816-E0AA-4F5D-9467B13449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A54306-454E-E9B8-B99D-56118857E0F5}"/>
              </a:ext>
            </a:extLst>
          </p:cNvPr>
          <p:cNvGrpSpPr/>
          <p:nvPr/>
        </p:nvGrpSpPr>
        <p:grpSpPr>
          <a:xfrm>
            <a:off x="355414" y="1518622"/>
            <a:ext cx="5690592" cy="4618299"/>
            <a:chOff x="355414" y="1518622"/>
            <a:chExt cx="5690592" cy="46182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057612-8222-9F03-BB9E-4CB4CBA60D25}"/>
                </a:ext>
              </a:extLst>
            </p:cNvPr>
            <p:cNvSpPr txBox="1"/>
            <p:nvPr/>
          </p:nvSpPr>
          <p:spPr>
            <a:xfrm>
              <a:off x="355494" y="1518622"/>
              <a:ext cx="5690432" cy="67710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C84B4"/>
                    </a:outerShdw>
                  </a:effectLst>
                  <a:latin typeface="페이퍼로지 7 Bold" pitchFamily="2" charset="-127"/>
                  <a:ea typeface="페이퍼로지 7 Bold" pitchFamily="2" charset="-127"/>
                  <a:cs typeface="Pretendard Variable Black" panose="02000003000000020004" pitchFamily="2" charset="-127"/>
                </a:rPr>
                <a:t>부채 스킬 기획서</a:t>
              </a:r>
              <a:endParaRPr lang="en-US" altLang="ko-KR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C84B4"/>
                  </a:outerShdw>
                </a:effectLst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C75436-DB99-F5FA-1380-F537B13B381F}"/>
                </a:ext>
              </a:extLst>
            </p:cNvPr>
            <p:cNvSpPr txBox="1"/>
            <p:nvPr/>
          </p:nvSpPr>
          <p:spPr>
            <a:xfrm>
              <a:off x="355414" y="2332707"/>
              <a:ext cx="56905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dirty="0" err="1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쿼터뷰</a:t>
              </a:r>
              <a:r>
                <a:rPr lang="ko-KR" altLang="en-US" sz="18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 액션 </a:t>
              </a:r>
              <a:r>
                <a:rPr lang="en-US" altLang="ko-KR" sz="18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RPG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7FF4D6-C259-7ACE-BB64-51E678E3A21B}"/>
                </a:ext>
              </a:extLst>
            </p:cNvPr>
            <p:cNvSpPr txBox="1"/>
            <p:nvPr/>
          </p:nvSpPr>
          <p:spPr>
            <a:xfrm>
              <a:off x="2369110" y="5829144"/>
              <a:ext cx="16632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홍진선</a:t>
              </a:r>
              <a:endParaRPr lang="en-US" altLang="ko-KR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D1EBE0A-39B8-1ABD-A33A-91625C520239}"/>
                </a:ext>
              </a:extLst>
            </p:cNvPr>
            <p:cNvGrpSpPr/>
            <p:nvPr/>
          </p:nvGrpSpPr>
          <p:grpSpPr>
            <a:xfrm>
              <a:off x="1291998" y="2198179"/>
              <a:ext cx="3817425" cy="132080"/>
              <a:chOff x="1221935" y="2180573"/>
              <a:chExt cx="3817425" cy="13208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01E65921-D0AE-70DE-AD3B-3D15B4CE01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1935" y="2246613"/>
                <a:ext cx="3817425" cy="0"/>
              </a:xfrm>
              <a:prstGeom prst="line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다이아몬드 28">
                <a:extLst>
                  <a:ext uri="{FF2B5EF4-FFF2-40B4-BE49-F238E27FC236}">
                    <a16:creationId xmlns:a16="http://schemas.microsoft.com/office/drawing/2014/main" id="{438967C4-4830-3B21-7066-24487D04EB9A}"/>
                  </a:ext>
                </a:extLst>
              </p:cNvPr>
              <p:cNvSpPr/>
              <p:nvPr/>
            </p:nvSpPr>
            <p:spPr>
              <a:xfrm>
                <a:off x="3064607" y="2180573"/>
                <a:ext cx="132080" cy="132080"/>
              </a:xfrm>
              <a:prstGeom prst="diamond">
                <a:avLst/>
              </a:prstGeom>
              <a:solidFill>
                <a:srgbClr val="0B76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1044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F800B-6B62-7B66-18CE-E772150A4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60D495-7B66-6A23-11AA-7510B8855F3A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C57C4FE-0571-4843-3683-76345B999626}"/>
              </a:ext>
            </a:extLst>
          </p:cNvPr>
          <p:cNvGrpSpPr/>
          <p:nvPr/>
        </p:nvGrpSpPr>
        <p:grpSpPr>
          <a:xfrm>
            <a:off x="12612624" y="1058417"/>
            <a:ext cx="819455" cy="952235"/>
            <a:chOff x="10091710" y="2581892"/>
            <a:chExt cx="819455" cy="952235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8626501-E5B7-D526-6518-44864A8F840C}"/>
                </a:ext>
              </a:extLst>
            </p:cNvPr>
            <p:cNvSpPr txBox="1"/>
            <p:nvPr/>
          </p:nvSpPr>
          <p:spPr>
            <a:xfrm>
              <a:off x="10320298" y="2581892"/>
              <a:ext cx="36227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600" dirty="0">
                  <a:effectLst/>
                  <a:latin typeface="페이퍼로지 7 Bold" pitchFamily="2" charset="-127"/>
                  <a:ea typeface="페이퍼로지 7 Bold" pitchFamily="2" charset="-127"/>
                  <a:cs typeface="Pretendard Variable Black" panose="02000003000000020004" pitchFamily="2" charset="-127"/>
                </a:rPr>
                <a:t>볼드</a:t>
              </a:r>
              <a:endParaRPr lang="en-US" altLang="ko-KR" sz="1600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23A8098-9C50-4A1A-8EC1-0A30BC157186}"/>
                </a:ext>
              </a:extLst>
            </p:cNvPr>
            <p:cNvSpPr txBox="1"/>
            <p:nvPr/>
          </p:nvSpPr>
          <p:spPr>
            <a:xfrm>
              <a:off x="10091710" y="2904121"/>
              <a:ext cx="819455" cy="307777"/>
            </a:xfrm>
            <a:prstGeom prst="rect">
              <a:avLst/>
            </a:prstGeom>
            <a:noFill/>
          </p:spPr>
          <p:txBody>
            <a:bodyPr wrap="none" anchor="ctr" anchorCtr="0">
              <a:spAutoFit/>
            </a:bodyPr>
            <a:lstStyle/>
            <a:p>
              <a:pPr algn="ctr"/>
              <a:r>
                <a:rPr lang="ko-KR" altLang="en-US" sz="1400" dirty="0" err="1"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세미볼드</a:t>
              </a:r>
              <a:endParaRPr lang="en-US" altLang="ko-KR" sz="1400" dirty="0"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D7C53C1-117C-4C7F-8097-093D2CABDA64}"/>
                </a:ext>
              </a:extLst>
            </p:cNvPr>
            <p:cNvSpPr txBox="1"/>
            <p:nvPr/>
          </p:nvSpPr>
          <p:spPr>
            <a:xfrm>
              <a:off x="10240789" y="3287906"/>
              <a:ext cx="521297" cy="24622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ko-KR" altLang="en-US" sz="1000" dirty="0" err="1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미디움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0B0A00A-AE6A-43D4-41C3-13514E500065}"/>
              </a:ext>
            </a:extLst>
          </p:cNvPr>
          <p:cNvSpPr txBox="1"/>
          <p:nvPr/>
        </p:nvSpPr>
        <p:spPr>
          <a:xfrm>
            <a:off x="10729123" y="244156"/>
            <a:ext cx="1027845" cy="153888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10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541AC8-3B62-D707-4A80-4F1D230DD764}"/>
              </a:ext>
            </a:extLst>
          </p:cNvPr>
          <p:cNvGrpSpPr>
            <a:grpSpLocks/>
          </p:cNvGrpSpPr>
          <p:nvPr/>
        </p:nvGrpSpPr>
        <p:grpSpPr>
          <a:xfrm>
            <a:off x="11756973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61CB17F-A5B9-7BA2-C962-D5DB164A87A1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FDEB1D9-B0E8-9198-20CA-306AA3D49A34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91EA9E3-E192-5978-7C1E-7C0838D18506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기본 모션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C4B37-0054-9B84-0C58-6D78EFD2F05B}"/>
              </a:ext>
            </a:extLst>
          </p:cNvPr>
          <p:cNvSpPr txBox="1"/>
          <p:nvPr/>
        </p:nvSpPr>
        <p:spPr>
          <a:xfrm>
            <a:off x="1243533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(2)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전투 상태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6C413761-C9A5-9A89-7C66-67BC22EE5841}"/>
              </a:ext>
            </a:extLst>
          </p:cNvPr>
          <p:cNvCxnSpPr>
            <a:cxnSpLocks/>
          </p:cNvCxnSpPr>
          <p:nvPr/>
        </p:nvCxnSpPr>
        <p:spPr>
          <a:xfrm>
            <a:off x="14020731" y="6147209"/>
            <a:ext cx="765800" cy="0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D6587797-889D-4C30-5966-5515AA3A477E}"/>
              </a:ext>
            </a:extLst>
          </p:cNvPr>
          <p:cNvSpPr/>
          <p:nvPr/>
        </p:nvSpPr>
        <p:spPr>
          <a:xfrm>
            <a:off x="13798593" y="6120209"/>
            <a:ext cx="54000" cy="54000"/>
          </a:xfrm>
          <a:prstGeom prst="diamond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A2B6F25-48BE-7055-C871-C75238B2656F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A6505B-A8B3-4330-42ED-7587FF23F49F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54C881-6C78-D3E3-583D-47ADD5E2274B}"/>
                </a:ext>
              </a:extLst>
            </p:cNvPr>
            <p:cNvSpPr txBox="1"/>
            <p:nvPr/>
          </p:nvSpPr>
          <p:spPr>
            <a:xfrm>
              <a:off x="4632584" y="6611779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5450D5-6863-4AFD-16A3-D91DF1380F8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790A6D-D672-B0A2-777E-A2A186AC186A}"/>
                </a:ext>
              </a:extLst>
            </p:cNvPr>
            <p:cNvSpPr txBox="1"/>
            <p:nvPr/>
          </p:nvSpPr>
          <p:spPr>
            <a:xfrm>
              <a:off x="7022306" y="6627167"/>
              <a:ext cx="6623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217405F-EE2B-B077-B549-F3B24A9A57E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3B11AAA9-722F-C530-C18D-ABA153BA39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717FAAD1-AF05-AFD9-A333-957377DC0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DF5D1AE5-FFD0-2564-DD2E-75740088C3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2F43DC63-71BF-D94D-6194-4791C5078940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B1F09028-13FE-D5CB-CD6A-1B2A594E5CA3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C4AFFE14-A0F8-62BC-89D1-2F81947A77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다이아몬드 77">
                  <a:extLst>
                    <a:ext uri="{FF2B5EF4-FFF2-40B4-BE49-F238E27FC236}">
                      <a16:creationId xmlns:a16="http://schemas.microsoft.com/office/drawing/2014/main" id="{4FC18C67-7528-B5AB-585B-1D476E43F98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A4822305-CC6A-924A-775E-4043DC8491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57575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다이아몬드 53">
                <a:extLst>
                  <a:ext uri="{FF2B5EF4-FFF2-40B4-BE49-F238E27FC236}">
                    <a16:creationId xmlns:a16="http://schemas.microsoft.com/office/drawing/2014/main" id="{71FC7D95-4828-C851-A23B-B796115AFFA4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다이아몬드 54">
                <a:extLst>
                  <a:ext uri="{FF2B5EF4-FFF2-40B4-BE49-F238E27FC236}">
                    <a16:creationId xmlns:a16="http://schemas.microsoft.com/office/drawing/2014/main" id="{B3EC8E38-32C1-BA53-B56C-8C449BFE1054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16B9B141-250B-3B83-4207-D49D129C33C8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739005CF-6F06-95D4-5387-2B4C7ACA80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다이아몬드 51">
                  <a:extLst>
                    <a:ext uri="{FF2B5EF4-FFF2-40B4-BE49-F238E27FC236}">
                      <a16:creationId xmlns:a16="http://schemas.microsoft.com/office/drawing/2014/main" id="{724FB532-6231-ECD3-6627-1813DA4DC0D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FC0D53B-A5F9-C5D1-D876-0E468DDB6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006680"/>
              </p:ext>
            </p:extLst>
          </p:nvPr>
        </p:nvGraphicFramePr>
        <p:xfrm>
          <a:off x="1775736" y="7964791"/>
          <a:ext cx="8417613" cy="478538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28681">
                  <a:extLst>
                    <a:ext uri="{9D8B030D-6E8A-4147-A177-3AD203B41FA5}">
                      <a16:colId xmlns:a16="http://schemas.microsoft.com/office/drawing/2014/main" val="1896705008"/>
                    </a:ext>
                  </a:extLst>
                </a:gridCol>
                <a:gridCol w="3844466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  <a:gridCol w="3844466">
                  <a:extLst>
                    <a:ext uri="{9D8B030D-6E8A-4147-A177-3AD203B41FA5}">
                      <a16:colId xmlns:a16="http://schemas.microsoft.com/office/drawing/2014/main" val="3540942410"/>
                    </a:ext>
                  </a:extLst>
                </a:gridCol>
              </a:tblGrid>
              <a:tr h="38610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평화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IDLE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전투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IDLE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37592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레퍼런스 이미지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12581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부채를 허리춤에 장착하고 양 손으로 뒷짐을 집니다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왼손은 주먹을 쥔 상태로 뒷짐을 지고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몸을 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오른손의 부채를 가슴 쪽으로 가져간다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이후 부채를 살랑살랑 흔든다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482421"/>
                  </a:ext>
                </a:extLst>
              </a:tr>
            </a:tbl>
          </a:graphicData>
        </a:graphic>
      </p:graphicFrame>
      <p:pic>
        <p:nvPicPr>
          <p:cNvPr id="3" name="Picture 14">
            <a:extLst>
              <a:ext uri="{FF2B5EF4-FFF2-40B4-BE49-F238E27FC236}">
                <a16:creationId xmlns:a16="http://schemas.microsoft.com/office/drawing/2014/main" id="{4768B346-D3E5-F516-FBFB-86FE3401A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1" b="-1"/>
          <a:stretch/>
        </p:blipFill>
        <p:spPr bwMode="auto">
          <a:xfrm flipH="1">
            <a:off x="2752928" y="8734181"/>
            <a:ext cx="2614993" cy="219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공구, 칼이(가) 표시된 사진&#10;&#10;자동 생성된 설명">
            <a:extLst>
              <a:ext uri="{FF2B5EF4-FFF2-40B4-BE49-F238E27FC236}">
                <a16:creationId xmlns:a16="http://schemas.microsoft.com/office/drawing/2014/main" id="{FE486D72-BD67-52B9-886F-083E537B8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" t="36662" b="39193"/>
          <a:stretch/>
        </p:blipFill>
        <p:spPr>
          <a:xfrm rot="5400000">
            <a:off x="3076816" y="10397736"/>
            <a:ext cx="885631" cy="183364"/>
          </a:xfrm>
          <a:prstGeom prst="rect">
            <a:avLst/>
          </a:prstGeom>
          <a:effectLst>
            <a:glow rad="101600">
              <a:schemeClr val="bg1">
                <a:alpha val="81000"/>
              </a:schemeClr>
            </a:glow>
          </a:effec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73AC2FAD-3BCC-2165-EE5E-EF813E41E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3"/>
          <a:stretch/>
        </p:blipFill>
        <p:spPr bwMode="auto">
          <a:xfrm>
            <a:off x="7325746" y="8678659"/>
            <a:ext cx="1990725" cy="33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11F2959-A624-8557-E6FC-8C0286FEA503}"/>
              </a:ext>
            </a:extLst>
          </p:cNvPr>
          <p:cNvSpPr/>
          <p:nvPr/>
        </p:nvSpPr>
        <p:spPr>
          <a:xfrm>
            <a:off x="488765" y="755077"/>
            <a:ext cx="2952000" cy="4845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5572D7-3850-C0AB-48CC-0D3AD95B05C9}"/>
              </a:ext>
            </a:extLst>
          </p:cNvPr>
          <p:cNvSpPr/>
          <p:nvPr/>
        </p:nvSpPr>
        <p:spPr>
          <a:xfrm>
            <a:off x="488765" y="755077"/>
            <a:ext cx="2952000" cy="341435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5B26FF5-B19D-6E9B-D62F-8A8D2FDCD8D0}"/>
              </a:ext>
            </a:extLst>
          </p:cNvPr>
          <p:cNvSpPr/>
          <p:nvPr/>
        </p:nvSpPr>
        <p:spPr>
          <a:xfrm>
            <a:off x="1898725" y="1028868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033644-B68A-B13F-B6DE-0B9C53280226}"/>
              </a:ext>
            </a:extLst>
          </p:cNvPr>
          <p:cNvSpPr txBox="1"/>
          <p:nvPr/>
        </p:nvSpPr>
        <p:spPr>
          <a:xfrm>
            <a:off x="1167617" y="802684"/>
            <a:ext cx="1594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전투 </a:t>
            </a:r>
            <a:r>
              <a:rPr lang="en-US" altLang="ko-KR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IDLE</a:t>
            </a:r>
            <a:endParaRPr lang="ko-KR" altLang="en-US" sz="1000" dirty="0">
              <a:solidFill>
                <a:schemeClr val="lt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946BA2-68C8-B3B9-7559-699BFA860979}"/>
              </a:ext>
            </a:extLst>
          </p:cNvPr>
          <p:cNvSpPr txBox="1"/>
          <p:nvPr/>
        </p:nvSpPr>
        <p:spPr>
          <a:xfrm>
            <a:off x="549954" y="5044831"/>
            <a:ext cx="28296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dirty="0">
                <a:latin typeface="+mn-ea"/>
                <a:ea typeface="+mn-ea"/>
              </a:rPr>
              <a:t>오른손으로 부채를 들어 펼치고 가볍게 부채질합니다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CDE5E7E-D750-929D-67EC-93B78A273BD8}"/>
              </a:ext>
            </a:extLst>
          </p:cNvPr>
          <p:cNvGrpSpPr/>
          <p:nvPr/>
        </p:nvGrpSpPr>
        <p:grpSpPr>
          <a:xfrm>
            <a:off x="1263556" y="1297260"/>
            <a:ext cx="1559244" cy="3118487"/>
            <a:chOff x="8389522" y="1360916"/>
            <a:chExt cx="2257140" cy="4514280"/>
          </a:xfrm>
        </p:grpSpPr>
        <p:pic>
          <p:nvPicPr>
            <p:cNvPr id="23" name="Picture 8">
              <a:extLst>
                <a:ext uri="{FF2B5EF4-FFF2-40B4-BE49-F238E27FC236}">
                  <a16:creationId xmlns:a16="http://schemas.microsoft.com/office/drawing/2014/main" id="{D1CF9FAB-4541-1C3B-BB29-A65EF00396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9522" y="1360916"/>
              <a:ext cx="2257140" cy="4514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D3B2BE98-F864-0ECA-B696-07246E3A765B}"/>
                </a:ext>
              </a:extLst>
            </p:cNvPr>
            <p:cNvSpPr/>
            <p:nvPr/>
          </p:nvSpPr>
          <p:spPr>
            <a:xfrm>
              <a:off x="8918739" y="2046951"/>
              <a:ext cx="668050" cy="587825"/>
            </a:xfrm>
            <a:prstGeom prst="arc">
              <a:avLst>
                <a:gd name="adj1" fmla="val 11556842"/>
                <a:gd name="adj2" fmla="val 20573591"/>
              </a:avLst>
            </a:prstGeom>
            <a:ln w="1905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 rad="38100">
                <a:schemeClr val="bg1"/>
              </a:glow>
            </a:effectLst>
            <a:scene3d>
              <a:camera prst="orthographicFront">
                <a:rot lat="0" lon="30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CF16C2D-3A7F-ADB3-7ED3-470305D35AC7}"/>
              </a:ext>
            </a:extLst>
          </p:cNvPr>
          <p:cNvCxnSpPr>
            <a:cxnSpLocks/>
          </p:cNvCxnSpPr>
          <p:nvPr/>
        </p:nvCxnSpPr>
        <p:spPr>
          <a:xfrm>
            <a:off x="488765" y="4640704"/>
            <a:ext cx="295200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100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1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B123618-45B8-C227-BE89-8B8F6632B897}"/>
              </a:ext>
            </a:extLst>
          </p:cNvPr>
          <p:cNvSpPr/>
          <p:nvPr/>
        </p:nvSpPr>
        <p:spPr>
          <a:xfrm>
            <a:off x="1910765" y="4586704"/>
            <a:ext cx="108000" cy="10800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60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인간의 얼굴, 사람, 의류, 만화 영화이(가) 표시된 사진&#10;&#10;자동 생성된 설명">
            <a:extLst>
              <a:ext uri="{FF2B5EF4-FFF2-40B4-BE49-F238E27FC236}">
                <a16:creationId xmlns:a16="http://schemas.microsoft.com/office/drawing/2014/main" id="{3B5E2E16-F74D-4438-922B-72BA09083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86" y="-56380"/>
            <a:ext cx="5210175" cy="4343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A03C0C-B1CF-99D7-D005-13A9A3F87E05}"/>
              </a:ext>
            </a:extLst>
          </p:cNvPr>
          <p:cNvSpPr txBox="1"/>
          <p:nvPr/>
        </p:nvSpPr>
        <p:spPr>
          <a:xfrm>
            <a:off x="0" y="-954712"/>
            <a:ext cx="1322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무기 컨셉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동작 컨셉</a:t>
            </a:r>
            <a:r>
              <a:rPr lang="en-US" altLang="ko-KR" dirty="0"/>
              <a:t>: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50607C-465B-40A3-A726-26166CBCC382}"/>
              </a:ext>
            </a:extLst>
          </p:cNvPr>
          <p:cNvGrpSpPr/>
          <p:nvPr/>
        </p:nvGrpSpPr>
        <p:grpSpPr>
          <a:xfrm>
            <a:off x="0" y="187949"/>
            <a:ext cx="7316426" cy="4277733"/>
            <a:chOff x="0" y="187949"/>
            <a:chExt cx="7316426" cy="427773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91723C-9AF8-73CD-0334-ED2548E83F28}"/>
                </a:ext>
              </a:extLst>
            </p:cNvPr>
            <p:cNvSpPr txBox="1"/>
            <p:nvPr/>
          </p:nvSpPr>
          <p:spPr>
            <a:xfrm>
              <a:off x="0" y="866903"/>
              <a:ext cx="627287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근거리 마법사 </a:t>
              </a:r>
              <a:r>
                <a:rPr lang="en-US" altLang="ko-KR" dirty="0"/>
                <a:t>: 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마법사는 원거리에서만 싸운다</a:t>
              </a:r>
              <a:r>
                <a:rPr lang="en-US" altLang="ko-KR" dirty="0"/>
                <a:t>? No!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몸에 보호막을 두르고 근접해서 싸우는 스타일의 마법사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F0E280-38BD-A78D-5B1B-7DE8D2803B1D}"/>
                </a:ext>
              </a:extLst>
            </p:cNvPr>
            <p:cNvSpPr txBox="1"/>
            <p:nvPr/>
          </p:nvSpPr>
          <p:spPr>
            <a:xfrm>
              <a:off x="0" y="2115320"/>
              <a:ext cx="68675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숙련된 유저를 위한 무기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 err="1"/>
                <a:t>하이리스크</a:t>
              </a:r>
              <a:r>
                <a:rPr lang="ko-KR" altLang="en-US" dirty="0"/>
                <a:t> 하이리턴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무기에 체력 보정이 없어 체력이 낮다</a:t>
              </a:r>
              <a:r>
                <a:rPr lang="en-US" altLang="ko-KR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적에게 달라붙고 적의 공격을 피해야 온전한 효과를 발휘한다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574DF8-A2A3-F7DE-E1CC-BCBD5189DC6A}"/>
                </a:ext>
              </a:extLst>
            </p:cNvPr>
            <p:cNvSpPr txBox="1"/>
            <p:nvPr/>
          </p:nvSpPr>
          <p:spPr>
            <a:xfrm>
              <a:off x="0" y="3542352"/>
              <a:ext cx="73164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전통적인 부채</a:t>
              </a:r>
              <a:r>
                <a:rPr lang="en-US" altLang="ko-KR" dirty="0"/>
                <a:t>, </a:t>
              </a:r>
              <a:r>
                <a:rPr lang="ko-KR" altLang="en-US" dirty="0"/>
                <a:t>선비를 나타내는 무기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여유롭고 절제된 동작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선비가 부채를 들고 추는 전통 춤 </a:t>
              </a:r>
              <a:r>
                <a:rPr lang="en-US" altLang="ko-KR" dirty="0"/>
                <a:t>‘</a:t>
              </a:r>
              <a:r>
                <a:rPr lang="ko-KR" altLang="en-US" dirty="0" err="1"/>
                <a:t>한량무</a:t>
              </a:r>
              <a:r>
                <a:rPr lang="en-US" altLang="ko-KR" dirty="0"/>
                <a:t>’</a:t>
              </a:r>
              <a:r>
                <a:rPr lang="ko-KR" altLang="en-US" dirty="0"/>
                <a:t>에서 모티브를 받은 무기</a:t>
              </a:r>
              <a:endParaRPr lang="en-US" altLang="ko-KR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E9EA92-47DC-FD80-65A8-723046170DFC}"/>
                </a:ext>
              </a:extLst>
            </p:cNvPr>
            <p:cNvSpPr txBox="1"/>
            <p:nvPr/>
          </p:nvSpPr>
          <p:spPr>
            <a:xfrm>
              <a:off x="0" y="187949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기획 의도</a:t>
              </a:r>
              <a:endParaRPr lang="en-US" altLang="ko-KR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C10790-19E8-5DD2-F1D6-8ED133F9961D}"/>
              </a:ext>
            </a:extLst>
          </p:cNvPr>
          <p:cNvSpPr txBox="1"/>
          <p:nvPr/>
        </p:nvSpPr>
        <p:spPr>
          <a:xfrm>
            <a:off x="2709623" y="5225739"/>
            <a:ext cx="2024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(1)</a:t>
            </a:r>
            <a:r>
              <a:rPr lang="ko-KR" altLang="en-US" sz="1100" b="1" dirty="0">
                <a:latin typeface="+mn-ea"/>
              </a:rPr>
              <a:t> 적이 단일 대상일 때 사용</a:t>
            </a:r>
            <a:endParaRPr lang="en-US" altLang="ko-KR" sz="1100" b="1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E76B6-2087-1A27-50AE-A002B627AC92}"/>
              </a:ext>
            </a:extLst>
          </p:cNvPr>
          <p:cNvSpPr txBox="1"/>
          <p:nvPr/>
        </p:nvSpPr>
        <p:spPr>
          <a:xfrm>
            <a:off x="2941440" y="5487861"/>
            <a:ext cx="5112297" cy="2934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+mn-ea"/>
              </a:rPr>
              <a:t>적이 단일 대상일 때 해당 대상에게만 번개가 방출되어 높은 피해를 줄 수 있습니다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53BC73-AFC7-A9A8-132D-00DBAD097980}"/>
              </a:ext>
            </a:extLst>
          </p:cNvPr>
          <p:cNvSpPr txBox="1"/>
          <p:nvPr/>
        </p:nvSpPr>
        <p:spPr>
          <a:xfrm>
            <a:off x="2709623" y="6292231"/>
            <a:ext cx="29209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(2)</a:t>
            </a:r>
            <a:r>
              <a:rPr lang="ko-KR" altLang="en-US" sz="1100" b="1" dirty="0">
                <a:latin typeface="+mn-ea"/>
              </a:rPr>
              <a:t> 몬스터의 공격 사이 사이에 스킬을 사용</a:t>
            </a:r>
            <a:endParaRPr lang="en-US" altLang="ko-KR" sz="11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B04CB-FE75-8B48-14C2-4B4C26D6D612}"/>
              </a:ext>
            </a:extLst>
          </p:cNvPr>
          <p:cNvSpPr txBox="1"/>
          <p:nvPr/>
        </p:nvSpPr>
        <p:spPr>
          <a:xfrm>
            <a:off x="2941440" y="6553841"/>
            <a:ext cx="3621504" cy="2934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>
                <a:latin typeface="+mn-ea"/>
              </a:rPr>
              <a:t>선후딜이</a:t>
            </a:r>
            <a:r>
              <a:rPr lang="ko-KR" altLang="en-US" sz="1000" dirty="0">
                <a:latin typeface="+mn-ea"/>
              </a:rPr>
              <a:t> 빠른 스킬 모션으로 치고 빠지는 전투를 합니다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3ED466-4640-5654-A90B-E96928D37263}"/>
              </a:ext>
            </a:extLst>
          </p:cNvPr>
          <p:cNvSpPr txBox="1"/>
          <p:nvPr/>
        </p:nvSpPr>
        <p:spPr>
          <a:xfrm>
            <a:off x="2709623" y="7358723"/>
            <a:ext cx="13484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(3)</a:t>
            </a:r>
            <a:r>
              <a:rPr lang="ko-KR" altLang="en-US" sz="1100" b="1" dirty="0">
                <a:latin typeface="+mn-ea"/>
              </a:rPr>
              <a:t> 근</a:t>
            </a:r>
            <a:r>
              <a:rPr lang="en-US" altLang="ko-KR" sz="1100" b="1" dirty="0">
                <a:latin typeface="+mn-ea"/>
              </a:rPr>
              <a:t>,</a:t>
            </a:r>
            <a:r>
              <a:rPr lang="ko-KR" altLang="en-US" sz="1100" b="1" dirty="0">
                <a:latin typeface="+mn-ea"/>
              </a:rPr>
              <a:t>중거리 전투</a:t>
            </a:r>
            <a:endParaRPr lang="en-US" altLang="ko-KR" sz="1100" b="1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70028B-7063-45C3-A8F7-E00F1127F054}"/>
              </a:ext>
            </a:extLst>
          </p:cNvPr>
          <p:cNvSpPr txBox="1"/>
          <p:nvPr/>
        </p:nvSpPr>
        <p:spPr>
          <a:xfrm>
            <a:off x="2941440" y="7620333"/>
            <a:ext cx="3621504" cy="2934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>
                <a:latin typeface="+mn-ea"/>
              </a:rPr>
              <a:t>선후딜이</a:t>
            </a:r>
            <a:r>
              <a:rPr lang="ko-KR" altLang="en-US" sz="1000" dirty="0">
                <a:latin typeface="+mn-ea"/>
              </a:rPr>
              <a:t> 빠른 스킬 모션으로 치고 빠지는 전투를 합니다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400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99EA797-D46C-6CB8-B640-8C324BC3F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198125"/>
              </p:ext>
            </p:extLst>
          </p:nvPr>
        </p:nvGraphicFramePr>
        <p:xfrm>
          <a:off x="-1514399" y="2304939"/>
          <a:ext cx="14459798" cy="48423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86341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845443490"/>
                    </a:ext>
                  </a:extLst>
                </a:gridCol>
                <a:gridCol w="8299738">
                  <a:extLst>
                    <a:ext uri="{9D8B030D-6E8A-4147-A177-3AD203B41FA5}">
                      <a16:colId xmlns:a16="http://schemas.microsoft.com/office/drawing/2014/main" val="1596263472"/>
                    </a:ext>
                  </a:extLst>
                </a:gridCol>
                <a:gridCol w="4106919">
                  <a:extLst>
                    <a:ext uri="{9D8B030D-6E8A-4147-A177-3AD203B41FA5}">
                      <a16:colId xmlns:a16="http://schemas.microsoft.com/office/drawing/2014/main" val="2266170427"/>
                    </a:ext>
                  </a:extLst>
                </a:gridCol>
              </a:tblGrid>
              <a:tr h="38002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</a:rPr>
                        <a:t>이름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스킬명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의도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628624"/>
                  </a:ext>
                </a:extLst>
              </a:tr>
              <a:tr h="120036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일반 공격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3</a:t>
                      </a:r>
                      <a:r>
                        <a:rPr lang="ko-KR" sz="1000" dirty="0">
                          <a:effectLst/>
                        </a:rPr>
                        <a:t>번의 연계형 공격</a:t>
                      </a:r>
                      <a:endParaRPr lang="ko-KR" sz="1100" dirty="0">
                        <a:effectLst/>
                      </a:endParaRPr>
                    </a:p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- </a:t>
                      </a:r>
                      <a:r>
                        <a:rPr lang="ko-KR" sz="1000" dirty="0">
                          <a:effectLst/>
                        </a:rPr>
                        <a:t>오른발을 앞으로 내밀면서 바깥쪽에서 안쪽으로 손을 휘두른다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손을 휘두르면서 부채를 접어 </a:t>
                      </a:r>
                      <a:r>
                        <a:rPr lang="en-US" sz="1000" dirty="0">
                          <a:effectLst/>
                        </a:rPr>
                        <a:t>1</a:t>
                      </a:r>
                      <a:r>
                        <a:rPr lang="ko-KR" sz="1000" dirty="0">
                          <a:effectLst/>
                        </a:rPr>
                        <a:t>회 피해를 준다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endParaRPr lang="ko-KR" sz="1100" dirty="0">
                        <a:effectLst/>
                      </a:endParaRPr>
                    </a:p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- </a:t>
                      </a:r>
                      <a:r>
                        <a:rPr lang="ko-KR" sz="1000" dirty="0">
                          <a:effectLst/>
                        </a:rPr>
                        <a:t>오른발을 뒤로 빼면서 부채를 </a:t>
                      </a:r>
                      <a:r>
                        <a:rPr lang="ko-KR" sz="1000" dirty="0" err="1">
                          <a:effectLst/>
                        </a:rPr>
                        <a:t>몸쪽으로</a:t>
                      </a:r>
                      <a:r>
                        <a:rPr lang="ko-KR" sz="1000" dirty="0">
                          <a:effectLst/>
                        </a:rPr>
                        <a:t> 끌어당기고 번개를 부채에 </a:t>
                      </a:r>
                      <a:r>
                        <a:rPr lang="ko-KR" sz="1000" dirty="0" err="1">
                          <a:effectLst/>
                        </a:rPr>
                        <a:t>끌어모으며</a:t>
                      </a:r>
                      <a:r>
                        <a:rPr lang="ko-KR" sz="1000" dirty="0">
                          <a:effectLst/>
                        </a:rPr>
                        <a:t> </a:t>
                      </a:r>
                      <a:r>
                        <a:rPr lang="en-US" sz="1000" dirty="0">
                          <a:effectLst/>
                        </a:rPr>
                        <a:t>1</a:t>
                      </a:r>
                      <a:r>
                        <a:rPr lang="ko-KR" sz="1000" dirty="0">
                          <a:effectLst/>
                        </a:rPr>
                        <a:t>회 피해를 준다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</a:endParaRPr>
                    </a:p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- </a:t>
                      </a:r>
                      <a:r>
                        <a:rPr lang="ko-KR" sz="1000" dirty="0">
                          <a:effectLst/>
                        </a:rPr>
                        <a:t>부채를 정면으로 펼치며 번개를 방출해 </a:t>
                      </a:r>
                      <a:r>
                        <a:rPr lang="en-US" sz="1000" dirty="0">
                          <a:effectLst/>
                        </a:rPr>
                        <a:t>1</a:t>
                      </a:r>
                      <a:r>
                        <a:rPr lang="ko-KR" sz="1000" dirty="0">
                          <a:effectLst/>
                        </a:rPr>
                        <a:t>회 피해를 준다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1774201791"/>
                  </a:ext>
                </a:extLst>
              </a:tr>
              <a:tr h="45013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스위칭 스킬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천뢰개벽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1000" dirty="0">
                          <a:effectLst/>
                        </a:rPr>
                        <a:t>접혀 있는 부채를 꺼내며 하늘을 향해 펼친다</a:t>
                      </a:r>
                      <a:r>
                        <a:rPr lang="en-US" sz="1000" dirty="0">
                          <a:effectLst/>
                        </a:rPr>
                        <a:t>. 10</a:t>
                      </a:r>
                      <a:r>
                        <a:rPr lang="ko-KR" sz="1000" dirty="0">
                          <a:effectLst/>
                        </a:rPr>
                        <a:t>초 동안</a:t>
                      </a:r>
                      <a:r>
                        <a:rPr lang="en-US" sz="1000" dirty="0">
                          <a:effectLst/>
                        </a:rPr>
                        <a:t> 1</a:t>
                      </a:r>
                      <a:r>
                        <a:rPr lang="ko-KR" sz="1000" dirty="0">
                          <a:effectLst/>
                        </a:rPr>
                        <a:t>초마다 </a:t>
                      </a:r>
                      <a:r>
                        <a:rPr lang="ko-KR" sz="1000" dirty="0" err="1">
                          <a:effectLst/>
                        </a:rPr>
                        <a:t>랜덤한</a:t>
                      </a:r>
                      <a:r>
                        <a:rPr lang="ko-KR" sz="1000" dirty="0">
                          <a:effectLst/>
                        </a:rPr>
                        <a:t> 적에게 하늘에서 번개를 떨어트려 피해를</a:t>
                      </a:r>
                      <a:r>
                        <a:rPr lang="en-US" sz="1000" dirty="0">
                          <a:effectLst/>
                        </a:rPr>
                        <a:t> 1</a:t>
                      </a:r>
                      <a:r>
                        <a:rPr lang="ko-KR" sz="1000" dirty="0">
                          <a:effectLst/>
                        </a:rPr>
                        <a:t>회 준다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스킬</a:t>
                      </a:r>
                      <a:r>
                        <a:rPr lang="en-US" sz="1000">
                          <a:effectLst/>
                        </a:rPr>
                        <a:t> 1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천뢰유침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1000" dirty="0">
                          <a:effectLst/>
                        </a:rPr>
                        <a:t>부채를 접으며 오른손을 위로 뻗는다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번개가 캐릭터에게 내려친다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번개가 내려칠 때 주변에 피해를 입힌다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이후 캐릭터의 몸 주변에 일정량의 데미지를 흡수하는 번개 보호막을 형성한다</a:t>
                      </a:r>
                      <a:r>
                        <a:rPr lang="en-US" sz="1000" dirty="0">
                          <a:effectLst/>
                        </a:rPr>
                        <a:t>. (5</a:t>
                      </a:r>
                      <a:r>
                        <a:rPr lang="ko-KR" sz="1000" dirty="0">
                          <a:effectLst/>
                        </a:rPr>
                        <a:t>초 지속</a:t>
                      </a:r>
                      <a:r>
                        <a:rPr lang="en-US" sz="1000" dirty="0">
                          <a:effectLst/>
                        </a:rPr>
                        <a:t>) </a:t>
                      </a:r>
                      <a:r>
                        <a:rPr lang="ko-KR" sz="1000" dirty="0">
                          <a:effectLst/>
                        </a:rPr>
                        <a:t>보호막이 적의 공격에 의해 제거되지 않고 지속시간이 지나 사라질 때 주변으로 번개를 방출하며</a:t>
                      </a:r>
                      <a:r>
                        <a:rPr lang="en-US" sz="1000" dirty="0">
                          <a:effectLst/>
                        </a:rPr>
                        <a:t> 1</a:t>
                      </a:r>
                      <a:r>
                        <a:rPr lang="ko-KR" sz="1000" dirty="0">
                          <a:effectLst/>
                        </a:rPr>
                        <a:t>회 공격한다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보호막 형성과 동시에 </a:t>
                      </a:r>
                      <a:r>
                        <a:rPr lang="ko-KR" altLang="en-US" sz="10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천뢰침을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개 형성한다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천뢰침은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일반 공격의 세 번째 공격에 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개씩 발사한다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스킬을 재사용하면 남아있는 </a:t>
                      </a:r>
                      <a:r>
                        <a:rPr lang="ko-KR" altLang="en-US" sz="10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천뢰침을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한 번에 마우스 포인터 위치로 발사하여 바닥에 꽂는다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4131342945"/>
                  </a:ext>
                </a:extLst>
              </a:tr>
              <a:tr h="60018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스킬</a:t>
                      </a:r>
                      <a:r>
                        <a:rPr lang="en-US" sz="1000">
                          <a:effectLst/>
                        </a:rPr>
                        <a:t> 2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천뢰연격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1000" dirty="0">
                          <a:effectLst/>
                        </a:rPr>
                        <a:t>왼손을 앞으로 뻗고 부채를 왼손에 가져가며 손바닥을 치듯이 접는다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왼손의 손바닥 위에 번개 구체가 두개 형성된다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이후 부채를 펼치며 손을 내리고 아래에서 위로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ko-KR" sz="1000" dirty="0">
                          <a:effectLst/>
                        </a:rPr>
                        <a:t>안에서 밖으로 부채를 총 두 번 휘둘러 번개를 방출한다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3565765023"/>
                  </a:ext>
                </a:extLst>
              </a:tr>
              <a:tr h="60018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스킬</a:t>
                      </a:r>
                      <a:r>
                        <a:rPr lang="en-US" sz="1000">
                          <a:effectLst/>
                        </a:rPr>
                        <a:t> 3 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천뢰일폭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1000" dirty="0">
                          <a:effectLst/>
                        </a:rPr>
                        <a:t>부채를 접은 후 몸을 한 바퀴 회전하며 하늘을 향해 펼친다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전방의 하늘에 원형의 부채 모양으로 번개가 형성되고 회전하며 하늘의 번개를 담는다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이후 부채를 수직으로 내리는 동작을 따라 거대한 번개가 한 번 내리친다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3168661115"/>
                  </a:ext>
                </a:extLst>
              </a:tr>
              <a:tr h="45013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스킬</a:t>
                      </a:r>
                      <a:r>
                        <a:rPr lang="en-US" sz="1000">
                          <a:effectLst/>
                        </a:rPr>
                        <a:t> 4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맑은 고딕" panose="020B0503020000020004" pitchFamily="50" charset="-127"/>
                        </a:rPr>
                        <a:t>천뢰신보</a:t>
                      </a:r>
                      <a:endParaRPr lang="ko-KR" altLang="ko-KR" sz="1100" dirty="0">
                        <a:effectLst/>
                        <a:latin typeface="맑은 고딕" panose="020B0503020000020004" pitchFamily="50" charset="-127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1000" dirty="0">
                          <a:effectLst/>
                        </a:rPr>
                        <a:t>부채를 접으며 오른손을 허리 뒤의 왼손위에 포갠다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번개를 온 몸에 </a:t>
                      </a:r>
                      <a:r>
                        <a:rPr lang="ko-KR" sz="1000" dirty="0" err="1">
                          <a:effectLst/>
                        </a:rPr>
                        <a:t>끌어모은다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이후 천천히 세 걸음 전진한다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걸음마다 몸에 담긴 번개가 </a:t>
                      </a:r>
                      <a:r>
                        <a:rPr lang="ko-KR" sz="1000" dirty="0" err="1">
                          <a:effectLst/>
                        </a:rPr>
                        <a:t>퍼져나가</a:t>
                      </a:r>
                      <a:r>
                        <a:rPr lang="ko-KR" sz="1000" dirty="0">
                          <a:effectLst/>
                        </a:rPr>
                        <a:t> 주변의 적에게 피해를 준다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848545980"/>
                  </a:ext>
                </a:extLst>
              </a:tr>
              <a:tr h="45013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천뢰침을</a:t>
                      </a:r>
                      <a:r>
                        <a:rPr lang="ko-KR" altLang="en-US" sz="1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발사하는 스킬이 있어야 함</a:t>
                      </a:r>
                      <a:r>
                        <a:rPr lang="en-US" altLang="ko-KR" sz="1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408426056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A72F0025-9A08-CDCB-1731-419954514003}"/>
              </a:ext>
            </a:extLst>
          </p:cNvPr>
          <p:cNvGrpSpPr/>
          <p:nvPr/>
        </p:nvGrpSpPr>
        <p:grpSpPr>
          <a:xfrm>
            <a:off x="7503248" y="343219"/>
            <a:ext cx="3000375" cy="1511300"/>
            <a:chOff x="0" y="0"/>
            <a:chExt cx="3000375" cy="1511935"/>
          </a:xfrm>
        </p:grpSpPr>
        <p:pic>
          <p:nvPicPr>
            <p:cNvPr id="6" name="그림 5" descr="손부채, 장식 부채, 야외, 팬이(가) 표시된 사진&#10;&#10;자동 생성된 설명">
              <a:extLst>
                <a:ext uri="{FF2B5EF4-FFF2-40B4-BE49-F238E27FC236}">
                  <a16:creationId xmlns:a16="http://schemas.microsoft.com/office/drawing/2014/main" id="{FABC51C5-34B1-E0F4-C33C-3847E959A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675" y="0"/>
              <a:ext cx="2095500" cy="12947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 Box 1">
              <a:extLst>
                <a:ext uri="{FF2B5EF4-FFF2-40B4-BE49-F238E27FC236}">
                  <a16:creationId xmlns:a16="http://schemas.microsoft.com/office/drawing/2014/main" id="{AF9D1F49-7BE7-E346-DA5D-B0EF379F227A}"/>
                </a:ext>
              </a:extLst>
            </p:cNvPr>
            <p:cNvSpPr txBox="1"/>
            <p:nvPr/>
          </p:nvSpPr>
          <p:spPr>
            <a:xfrm>
              <a:off x="0" y="1190625"/>
              <a:ext cx="3000375" cy="32131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latinLnBrk="1">
                <a:spcAft>
                  <a:spcPts val="800"/>
                </a:spcAft>
              </a:pPr>
              <a:r>
                <a:rPr lang="ko-KR" sz="1000" b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흰색과 검은색이 조화를 이루는 접부채 모양의 무기</a:t>
              </a:r>
              <a:endParaRPr lang="ko-KR" sz="1000" b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</p:grpSp>
      <p:pic>
        <p:nvPicPr>
          <p:cNvPr id="2052" name="그림 1">
            <a:extLst>
              <a:ext uri="{FF2B5EF4-FFF2-40B4-BE49-F238E27FC236}">
                <a16:creationId xmlns:a16="http://schemas.microsoft.com/office/drawing/2014/main" id="{E6908F0B-D612-F8EE-8A9F-6F38B9981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623" y="14789"/>
            <a:ext cx="1443038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D2DF4994-CBF1-E0ED-569B-66EAA0CF2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859" y="4198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[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부채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]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-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공격 속도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: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보통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-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번개를 다루는 마법 무기이다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.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528C918-52E8-95B1-1D55-D15EE7606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859" y="10290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-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전투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IDLE: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왼손은 주먹을 쥔 상태로 등뒤에 둔다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.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오른손으로 부채를 펼쳐 가볍게 흔든다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.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87AC8CD8-7E17-4FC6-ADD2-C9CF2CADE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399" y="16771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 </a:t>
            </a:r>
            <a:endParaRPr kumimoji="0" lang="en-US" altLang="ko-K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79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503D93B-BEC1-E1B4-179B-D139FF2C7344}"/>
              </a:ext>
            </a:extLst>
          </p:cNvPr>
          <p:cNvSpPr/>
          <p:nvPr/>
        </p:nvSpPr>
        <p:spPr>
          <a:xfrm>
            <a:off x="210640" y="575316"/>
            <a:ext cx="11770720" cy="58488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0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DC67-EF8D-32B5-7050-4CF10686D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EE9BC1-DEE3-70E4-1BB8-E401F8A56D87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3973B4-C915-2C2A-B673-EF9C277425C8}"/>
              </a:ext>
            </a:extLst>
          </p:cNvPr>
          <p:cNvSpPr txBox="1"/>
          <p:nvPr/>
        </p:nvSpPr>
        <p:spPr>
          <a:xfrm>
            <a:off x="210640" y="34988"/>
            <a:ext cx="164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36AF04-402A-4014-F1C9-AB11C4F866D8}"/>
              </a:ext>
            </a:extLst>
          </p:cNvPr>
          <p:cNvSpPr txBox="1"/>
          <p:nvPr/>
        </p:nvSpPr>
        <p:spPr>
          <a:xfrm>
            <a:off x="10110907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6781174-D72C-8AD3-DBD4-600A4D24FAE4}"/>
              </a:ext>
            </a:extLst>
          </p:cNvPr>
          <p:cNvSpPr txBox="1"/>
          <p:nvPr/>
        </p:nvSpPr>
        <p:spPr>
          <a:xfrm>
            <a:off x="1601438" y="4128819"/>
            <a:ext cx="11176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기획 의도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전투의 방향성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C5608DF-BCDC-8EAF-73F1-A26FF77E0772}"/>
              </a:ext>
            </a:extLst>
          </p:cNvPr>
          <p:cNvSpPr txBox="1"/>
          <p:nvPr/>
        </p:nvSpPr>
        <p:spPr>
          <a:xfrm>
            <a:off x="1900854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개요</a:t>
            </a:r>
            <a:endParaRPr lang="en-US" altLang="ko-KR" sz="1400" dirty="0">
              <a:solidFill>
                <a:schemeClr val="bg1"/>
              </a:solidFill>
              <a:effectLst>
                <a:glow rad="63500">
                  <a:srgbClr val="0B76A0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19D618-758B-F958-AD6F-D058A8963494}"/>
              </a:ext>
            </a:extLst>
          </p:cNvPr>
          <p:cNvGrpSpPr/>
          <p:nvPr/>
        </p:nvGrpSpPr>
        <p:grpSpPr>
          <a:xfrm>
            <a:off x="1062965" y="1817448"/>
            <a:ext cx="2194560" cy="3223104"/>
            <a:chOff x="1062965" y="1817448"/>
            <a:chExt cx="2194560" cy="3223104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C61E2CB3-6C35-4C5A-BF27-0EA623B5883C}"/>
                </a:ext>
              </a:extLst>
            </p:cNvPr>
            <p:cNvSpPr/>
            <p:nvPr/>
          </p:nvSpPr>
          <p:spPr>
            <a:xfrm>
              <a:off x="1065891" y="1976264"/>
              <a:ext cx="2191634" cy="3064288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6335535-5A1A-02F9-481F-A01D9F363A09}"/>
                </a:ext>
              </a:extLst>
            </p:cNvPr>
            <p:cNvSpPr/>
            <p:nvPr/>
          </p:nvSpPr>
          <p:spPr>
            <a:xfrm>
              <a:off x="2002892" y="1817448"/>
              <a:ext cx="317632" cy="317632"/>
            </a:xfrm>
            <a:prstGeom prst="rect">
              <a:avLst/>
            </a:prstGeom>
            <a:solidFill>
              <a:srgbClr val="0B76A0"/>
            </a:solidFill>
            <a:ln w="6350">
              <a:solidFill>
                <a:srgbClr val="57575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latin typeface="페이퍼로지 9 Black" pitchFamily="2" charset="-127"/>
                  <a:ea typeface="페이퍼로지 9 Black" pitchFamily="2" charset="-127"/>
                </a:rPr>
                <a:t>1</a:t>
              </a:r>
              <a:endParaRPr lang="ko-KR" altLang="en-US" sz="1200" dirty="0"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4511CDD-B425-50AC-4E35-6564AB35DF20}"/>
                </a:ext>
              </a:extLst>
            </p:cNvPr>
            <p:cNvGrpSpPr/>
            <p:nvPr/>
          </p:nvGrpSpPr>
          <p:grpSpPr>
            <a:xfrm>
              <a:off x="1704508" y="2289895"/>
              <a:ext cx="914400" cy="914400"/>
              <a:chOff x="1703776" y="2517707"/>
              <a:chExt cx="914400" cy="914400"/>
            </a:xfrm>
          </p:grpSpPr>
          <p:pic>
            <p:nvPicPr>
              <p:cNvPr id="6" name="그림 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4280613D-4023-5B8D-F42A-F0F457AA8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3777" y="25177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2F8CDAB-D746-967D-E4CB-365F55EB59F4}"/>
                  </a:ext>
                </a:extLst>
              </p:cNvPr>
              <p:cNvSpPr/>
              <p:nvPr/>
            </p:nvSpPr>
            <p:spPr>
              <a:xfrm>
                <a:off x="1703776" y="2517707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0B76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38ECB9C6-73C7-81BB-117B-81CD065F8C3B}"/>
                </a:ext>
              </a:extLst>
            </p:cNvPr>
            <p:cNvGrpSpPr/>
            <p:nvPr/>
          </p:nvGrpSpPr>
          <p:grpSpPr>
            <a:xfrm>
              <a:off x="1062965" y="3639005"/>
              <a:ext cx="2194560" cy="132080"/>
              <a:chOff x="1221935" y="2180573"/>
              <a:chExt cx="2194560" cy="132080"/>
            </a:xfrm>
            <a:solidFill>
              <a:schemeClr val="bg1">
                <a:lumMod val="50000"/>
              </a:schemeClr>
            </a:solidFill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58765940-3C6C-E0E9-43B0-B228DBF38A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1935" y="2246613"/>
                <a:ext cx="2194560" cy="0"/>
              </a:xfrm>
              <a:prstGeom prst="line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다이아몬드 59">
                <a:extLst>
                  <a:ext uri="{FF2B5EF4-FFF2-40B4-BE49-F238E27FC236}">
                    <a16:creationId xmlns:a16="http://schemas.microsoft.com/office/drawing/2014/main" id="{57B6ACDC-ECDB-53D4-4AA8-37E1E0D8C292}"/>
                  </a:ext>
                </a:extLst>
              </p:cNvPr>
              <p:cNvSpPr/>
              <p:nvPr/>
            </p:nvSpPr>
            <p:spPr>
              <a:xfrm>
                <a:off x="2253175" y="2180573"/>
                <a:ext cx="132080" cy="132080"/>
              </a:xfrm>
              <a:prstGeom prst="diamond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93CE436-7B03-3206-E140-2CB17BE99F6B}"/>
              </a:ext>
            </a:extLst>
          </p:cNvPr>
          <p:cNvSpPr txBox="1"/>
          <p:nvPr/>
        </p:nvSpPr>
        <p:spPr>
          <a:xfrm>
            <a:off x="4142754" y="3973493"/>
            <a:ext cx="12875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 및 특징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이펙트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모션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0AE22B4-6E92-AD48-4E42-8DC2A9EBD756}"/>
              </a:ext>
            </a:extLst>
          </p:cNvPr>
          <p:cNvSpPr txBox="1"/>
          <p:nvPr/>
        </p:nvSpPr>
        <p:spPr>
          <a:xfrm>
            <a:off x="4527129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컨셉</a:t>
            </a:r>
            <a:endParaRPr lang="en-US" altLang="ko-KR" sz="1400" dirty="0">
              <a:solidFill>
                <a:schemeClr val="bg1"/>
              </a:solidFill>
              <a:effectLst>
                <a:glow rad="63500">
                  <a:srgbClr val="0B76A0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A9B9A866-FF17-3EB4-4417-3AB089B482DE}"/>
              </a:ext>
            </a:extLst>
          </p:cNvPr>
          <p:cNvSpPr/>
          <p:nvPr/>
        </p:nvSpPr>
        <p:spPr>
          <a:xfrm>
            <a:off x="3690703" y="1976264"/>
            <a:ext cx="2191634" cy="306428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3CEA01B-5BF7-D8D7-B93C-33AABC7E7190}"/>
              </a:ext>
            </a:extLst>
          </p:cNvPr>
          <p:cNvSpPr/>
          <p:nvPr/>
        </p:nvSpPr>
        <p:spPr>
          <a:xfrm>
            <a:off x="4627704" y="1817448"/>
            <a:ext cx="317632" cy="317632"/>
          </a:xfrm>
          <a:prstGeom prst="rect">
            <a:avLst/>
          </a:prstGeom>
          <a:solidFill>
            <a:srgbClr val="0B76A0"/>
          </a:solidFill>
          <a:ln w="6350">
            <a:solidFill>
              <a:srgbClr val="57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latin typeface="페이퍼로지 9 Black" pitchFamily="2" charset="-127"/>
                <a:ea typeface="페이퍼로지 9 Black" pitchFamily="2" charset="-127"/>
              </a:rPr>
              <a:t>2</a:t>
            </a:r>
            <a:endParaRPr lang="ko-KR" altLang="en-US" sz="120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96E4E9-A23B-9780-AB36-8861EAC38A76}"/>
              </a:ext>
            </a:extLst>
          </p:cNvPr>
          <p:cNvGrpSpPr/>
          <p:nvPr/>
        </p:nvGrpSpPr>
        <p:grpSpPr>
          <a:xfrm>
            <a:off x="4329320" y="2290189"/>
            <a:ext cx="914400" cy="914400"/>
            <a:chOff x="3827645" y="895719"/>
            <a:chExt cx="914400" cy="914400"/>
          </a:xfrm>
        </p:grpSpPr>
        <p:pic>
          <p:nvPicPr>
            <p:cNvPr id="19" name="그림 1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D8910F7-CBA1-EC7F-9518-B9993F1ED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476" t="-10476" r="-10476" b="-10476"/>
            <a:stretch/>
          </p:blipFill>
          <p:spPr>
            <a:xfrm>
              <a:off x="3827645" y="895719"/>
              <a:ext cx="914400" cy="914400"/>
            </a:xfrm>
            <a:prstGeom prst="ellipse">
              <a:avLst/>
            </a:prstGeom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9201121-8695-12C3-87C7-644208C138A8}"/>
                </a:ext>
              </a:extLst>
            </p:cNvPr>
            <p:cNvSpPr/>
            <p:nvPr/>
          </p:nvSpPr>
          <p:spPr>
            <a:xfrm>
              <a:off x="3827645" y="895719"/>
              <a:ext cx="914400" cy="914400"/>
            </a:xfrm>
            <a:prstGeom prst="ellipse">
              <a:avLst/>
            </a:prstGeom>
            <a:noFill/>
            <a:ln>
              <a:solidFill>
                <a:srgbClr val="0B76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A90A73B-6BA8-3DBD-7FA4-47C0B9805520}"/>
              </a:ext>
            </a:extLst>
          </p:cNvPr>
          <p:cNvGrpSpPr/>
          <p:nvPr/>
        </p:nvGrpSpPr>
        <p:grpSpPr>
          <a:xfrm>
            <a:off x="3689240" y="3639005"/>
            <a:ext cx="2194560" cy="132080"/>
            <a:chOff x="1221935" y="2180573"/>
            <a:chExt cx="2194560" cy="132080"/>
          </a:xfrm>
          <a:solidFill>
            <a:schemeClr val="bg1">
              <a:lumMod val="50000"/>
            </a:schemeClr>
          </a:solidFill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D867189F-0971-1987-1A62-225B9258A5C8}"/>
                </a:ext>
              </a:extLst>
            </p:cNvPr>
            <p:cNvCxnSpPr>
              <a:cxnSpLocks/>
            </p:cNvCxnSpPr>
            <p:nvPr/>
          </p:nvCxnSpPr>
          <p:spPr>
            <a:xfrm>
              <a:off x="1221935" y="2246613"/>
              <a:ext cx="2194560" cy="0"/>
            </a:xfrm>
            <a:prstGeom prst="lin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다이아몬드 62">
              <a:extLst>
                <a:ext uri="{FF2B5EF4-FFF2-40B4-BE49-F238E27FC236}">
                  <a16:creationId xmlns:a16="http://schemas.microsoft.com/office/drawing/2014/main" id="{C5CF2E7B-8C91-064B-89F7-0C4E23838C7F}"/>
                </a:ext>
              </a:extLst>
            </p:cNvPr>
            <p:cNvSpPr/>
            <p:nvPr/>
          </p:nvSpPr>
          <p:spPr>
            <a:xfrm>
              <a:off x="2253175" y="2180573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004AB15-80B4-CA08-B7AE-C594F7D42354}"/>
              </a:ext>
            </a:extLst>
          </p:cNvPr>
          <p:cNvSpPr txBox="1"/>
          <p:nvPr/>
        </p:nvSpPr>
        <p:spPr>
          <a:xfrm>
            <a:off x="6963274" y="3974931"/>
            <a:ext cx="8931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평화 상태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상태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전환 모션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1396D7-A4BB-F591-F613-75C147A863C5}"/>
              </a:ext>
            </a:extLst>
          </p:cNvPr>
          <p:cNvSpPr txBox="1"/>
          <p:nvPr/>
        </p:nvSpPr>
        <p:spPr>
          <a:xfrm>
            <a:off x="6971744" y="3300781"/>
            <a:ext cx="87625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기본 모션</a:t>
            </a:r>
            <a:endParaRPr lang="en-US" altLang="ko-KR" sz="1400" dirty="0">
              <a:solidFill>
                <a:schemeClr val="bg1"/>
              </a:solidFill>
              <a:effectLst>
                <a:glow rad="63500">
                  <a:srgbClr val="0B76A0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979A449-405E-80B0-9E9E-79C755475C6A}"/>
              </a:ext>
            </a:extLst>
          </p:cNvPr>
          <p:cNvGrpSpPr/>
          <p:nvPr/>
        </p:nvGrpSpPr>
        <p:grpSpPr>
          <a:xfrm>
            <a:off x="6312590" y="1817448"/>
            <a:ext cx="2194560" cy="3223104"/>
            <a:chOff x="6312590" y="1817448"/>
            <a:chExt cx="2194560" cy="322310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89CFEB91-ED4C-2CFA-FED3-BE842BDC820A}"/>
                </a:ext>
              </a:extLst>
            </p:cNvPr>
            <p:cNvSpPr/>
            <p:nvPr/>
          </p:nvSpPr>
          <p:spPr>
            <a:xfrm>
              <a:off x="6312591" y="1976264"/>
              <a:ext cx="2191634" cy="3064288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884EE32-BDAA-10B4-77BC-EF5398DE9039}"/>
                </a:ext>
              </a:extLst>
            </p:cNvPr>
            <p:cNvSpPr/>
            <p:nvPr/>
          </p:nvSpPr>
          <p:spPr>
            <a:xfrm>
              <a:off x="7249592" y="1817448"/>
              <a:ext cx="317632" cy="317632"/>
            </a:xfrm>
            <a:prstGeom prst="rect">
              <a:avLst/>
            </a:prstGeom>
            <a:solidFill>
              <a:srgbClr val="0B76A0"/>
            </a:solidFill>
            <a:ln w="6350">
              <a:solidFill>
                <a:srgbClr val="57575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latin typeface="페이퍼로지 9 Black" pitchFamily="2" charset="-127"/>
                  <a:ea typeface="페이퍼로지 9 Black" pitchFamily="2" charset="-127"/>
                </a:rPr>
                <a:t>3</a:t>
              </a:r>
              <a:endParaRPr lang="ko-KR" altLang="en-US" sz="1200" dirty="0"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26DD74F-3ADE-6DCC-5609-F8A2E514F21F}"/>
                </a:ext>
              </a:extLst>
            </p:cNvPr>
            <p:cNvGrpSpPr/>
            <p:nvPr/>
          </p:nvGrpSpPr>
          <p:grpSpPr>
            <a:xfrm>
              <a:off x="6951208" y="2290189"/>
              <a:ext cx="914400" cy="914400"/>
              <a:chOff x="3827645" y="895719"/>
              <a:chExt cx="914400" cy="914400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3373FCD-B2A5-5E52-D32C-76EAD18099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3827645" y="895719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24FAFD8C-AA50-1C14-B004-704276A89D78}"/>
                  </a:ext>
                </a:extLst>
              </p:cNvPr>
              <p:cNvSpPr/>
              <p:nvPr/>
            </p:nvSpPr>
            <p:spPr>
              <a:xfrm>
                <a:off x="3827645" y="89571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0B76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140FD79-0043-1619-923E-3BCD3FBE198F}"/>
                </a:ext>
              </a:extLst>
            </p:cNvPr>
            <p:cNvGrpSpPr/>
            <p:nvPr/>
          </p:nvGrpSpPr>
          <p:grpSpPr>
            <a:xfrm>
              <a:off x="6312590" y="3639005"/>
              <a:ext cx="2194560" cy="132080"/>
              <a:chOff x="1221935" y="2180573"/>
              <a:chExt cx="2194560" cy="132080"/>
            </a:xfrm>
            <a:solidFill>
              <a:schemeClr val="bg1">
                <a:lumMod val="50000"/>
              </a:schemeClr>
            </a:solidFill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5A1BCAD2-405A-90E4-0586-2FD82ECA7B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1935" y="2246613"/>
                <a:ext cx="2194560" cy="0"/>
              </a:xfrm>
              <a:prstGeom prst="line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다이아몬드 65">
                <a:extLst>
                  <a:ext uri="{FF2B5EF4-FFF2-40B4-BE49-F238E27FC236}">
                    <a16:creationId xmlns:a16="http://schemas.microsoft.com/office/drawing/2014/main" id="{91B298DB-4882-FF36-B610-E8100A8DB438}"/>
                  </a:ext>
                </a:extLst>
              </p:cNvPr>
              <p:cNvSpPr/>
              <p:nvPr/>
            </p:nvSpPr>
            <p:spPr>
              <a:xfrm>
                <a:off x="2253175" y="2180573"/>
                <a:ext cx="132080" cy="132080"/>
              </a:xfrm>
              <a:prstGeom prst="diamond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C70C17F-BC9E-BF6C-C7AD-89A25D6A6907}"/>
              </a:ext>
            </a:extLst>
          </p:cNvPr>
          <p:cNvSpPr txBox="1"/>
          <p:nvPr/>
        </p:nvSpPr>
        <p:spPr>
          <a:xfrm>
            <a:off x="9585159" y="4127381"/>
            <a:ext cx="8931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공격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3BCEB3-557C-E92A-5D05-D1C7CED309C2}"/>
              </a:ext>
            </a:extLst>
          </p:cNvPr>
          <p:cNvSpPr txBox="1"/>
          <p:nvPr/>
        </p:nvSpPr>
        <p:spPr>
          <a:xfrm>
            <a:off x="9772364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스킬</a:t>
            </a:r>
            <a:endParaRPr lang="en-US" altLang="ko-KR" sz="1400" dirty="0">
              <a:solidFill>
                <a:schemeClr val="bg1"/>
              </a:solidFill>
              <a:effectLst>
                <a:glow rad="63500">
                  <a:srgbClr val="0B76A0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A41688-4641-09D8-1583-28E5587DB948}"/>
              </a:ext>
            </a:extLst>
          </p:cNvPr>
          <p:cNvGrpSpPr/>
          <p:nvPr/>
        </p:nvGrpSpPr>
        <p:grpSpPr>
          <a:xfrm>
            <a:off x="8934475" y="1817448"/>
            <a:ext cx="2194560" cy="3223104"/>
            <a:chOff x="8934475" y="1817448"/>
            <a:chExt cx="2194560" cy="3223104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BD5FA11C-E020-8CEA-952F-82C7AABE5CDE}"/>
                </a:ext>
              </a:extLst>
            </p:cNvPr>
            <p:cNvSpPr/>
            <p:nvPr/>
          </p:nvSpPr>
          <p:spPr>
            <a:xfrm>
              <a:off x="8935940" y="1976264"/>
              <a:ext cx="2191634" cy="3064288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A32E8B4-0FCC-9691-FCFF-3E2571BC1AED}"/>
                </a:ext>
              </a:extLst>
            </p:cNvPr>
            <p:cNvSpPr/>
            <p:nvPr/>
          </p:nvSpPr>
          <p:spPr>
            <a:xfrm>
              <a:off x="9872941" y="1817448"/>
              <a:ext cx="317632" cy="317632"/>
            </a:xfrm>
            <a:prstGeom prst="rect">
              <a:avLst/>
            </a:prstGeom>
            <a:solidFill>
              <a:srgbClr val="0B76A0"/>
            </a:solidFill>
            <a:ln w="6350">
              <a:solidFill>
                <a:srgbClr val="57575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latin typeface="페이퍼로지 9 Black" pitchFamily="2" charset="-127"/>
                  <a:ea typeface="페이퍼로지 9 Black" pitchFamily="2" charset="-127"/>
                </a:rPr>
                <a:t>4</a:t>
              </a:r>
              <a:endParaRPr lang="ko-KR" altLang="en-US" sz="1200" dirty="0"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DB82F51-6B29-0A03-C6E7-9B6FA832290D}"/>
                </a:ext>
              </a:extLst>
            </p:cNvPr>
            <p:cNvGrpSpPr/>
            <p:nvPr/>
          </p:nvGrpSpPr>
          <p:grpSpPr>
            <a:xfrm>
              <a:off x="9574555" y="2290189"/>
              <a:ext cx="914400" cy="914400"/>
              <a:chOff x="3827645" y="895719"/>
              <a:chExt cx="914400" cy="914400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51A540D-F0FF-C665-1920-FFFBE6673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3827645" y="895719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1010CA29-9406-17D2-B210-4DAF097606AC}"/>
                  </a:ext>
                </a:extLst>
              </p:cNvPr>
              <p:cNvSpPr/>
              <p:nvPr/>
            </p:nvSpPr>
            <p:spPr>
              <a:xfrm>
                <a:off x="3827645" y="89571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0B76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039EB70-718B-56C7-8108-D0EFC8315F93}"/>
                </a:ext>
              </a:extLst>
            </p:cNvPr>
            <p:cNvGrpSpPr/>
            <p:nvPr/>
          </p:nvGrpSpPr>
          <p:grpSpPr>
            <a:xfrm>
              <a:off x="8934475" y="3639005"/>
              <a:ext cx="2194560" cy="132080"/>
              <a:chOff x="1221935" y="2180573"/>
              <a:chExt cx="2194560" cy="132080"/>
            </a:xfrm>
            <a:solidFill>
              <a:schemeClr val="bg1">
                <a:lumMod val="50000"/>
              </a:schemeClr>
            </a:solidFill>
          </p:grpSpPr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BFE3F40F-4930-6463-5148-922334D44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1935" y="2246613"/>
                <a:ext cx="2194560" cy="0"/>
              </a:xfrm>
              <a:prstGeom prst="line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다이아몬드 68">
                <a:extLst>
                  <a:ext uri="{FF2B5EF4-FFF2-40B4-BE49-F238E27FC236}">
                    <a16:creationId xmlns:a16="http://schemas.microsoft.com/office/drawing/2014/main" id="{354EB713-27EC-5A76-B69B-8156E11E400B}"/>
                  </a:ext>
                </a:extLst>
              </p:cNvPr>
              <p:cNvSpPr/>
              <p:nvPr/>
            </p:nvSpPr>
            <p:spPr>
              <a:xfrm>
                <a:off x="2253175" y="2180573"/>
                <a:ext cx="132080" cy="132080"/>
              </a:xfrm>
              <a:prstGeom prst="diamond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CD7579-552D-E924-6E0B-8B30E0D4B9EC}"/>
              </a:ext>
            </a:extLst>
          </p:cNvPr>
          <p:cNvGrpSpPr>
            <a:grpSpLocks/>
          </p:cNvGrpSpPr>
          <p:nvPr/>
        </p:nvGrpSpPr>
        <p:grpSpPr>
          <a:xfrm>
            <a:off x="11756973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75BCEE53-8B02-AF90-3CC7-74B3EA72CB58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846C066B-EC7F-0EC7-267E-9353B717FA86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8435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A03E4-4D12-B8CD-A041-9CA1CCF26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69EC32-D0C3-1016-BA0E-945EDA699FC2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D4AF4-5B63-B216-A5E9-6315E0D1B768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60F8D-6C6F-8541-464C-9949CD86F2EA}"/>
              </a:ext>
            </a:extLst>
          </p:cNvPr>
          <p:cNvSpPr txBox="1"/>
          <p:nvPr/>
        </p:nvSpPr>
        <p:spPr>
          <a:xfrm>
            <a:off x="802469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(1)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기획 의도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C6B52FA-3F33-462E-9EE0-D22DA4B6D014}"/>
              </a:ext>
            </a:extLst>
          </p:cNvPr>
          <p:cNvGrpSpPr/>
          <p:nvPr/>
        </p:nvGrpSpPr>
        <p:grpSpPr>
          <a:xfrm>
            <a:off x="12585068" y="-732581"/>
            <a:ext cx="819455" cy="952235"/>
            <a:chOff x="10091710" y="2581892"/>
            <a:chExt cx="819455" cy="952235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101F0C8-70B1-EBC7-2FD1-A75699BE6A5C}"/>
                </a:ext>
              </a:extLst>
            </p:cNvPr>
            <p:cNvSpPr txBox="1"/>
            <p:nvPr/>
          </p:nvSpPr>
          <p:spPr>
            <a:xfrm>
              <a:off x="10320298" y="2581892"/>
              <a:ext cx="36227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600" dirty="0">
                  <a:effectLst/>
                  <a:latin typeface="페이퍼로지 7 Bold" pitchFamily="2" charset="-127"/>
                  <a:ea typeface="페이퍼로지 7 Bold" pitchFamily="2" charset="-127"/>
                  <a:cs typeface="Pretendard Variable Black" panose="02000003000000020004" pitchFamily="2" charset="-127"/>
                </a:rPr>
                <a:t>볼드</a:t>
              </a:r>
              <a:endParaRPr lang="en-US" altLang="ko-KR" sz="1600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FED41C0-4F9B-4D25-A04B-33F1F288C6CA}"/>
                </a:ext>
              </a:extLst>
            </p:cNvPr>
            <p:cNvSpPr txBox="1"/>
            <p:nvPr/>
          </p:nvSpPr>
          <p:spPr>
            <a:xfrm>
              <a:off x="10091710" y="2904121"/>
              <a:ext cx="819455" cy="307777"/>
            </a:xfrm>
            <a:prstGeom prst="rect">
              <a:avLst/>
            </a:prstGeom>
            <a:noFill/>
          </p:spPr>
          <p:txBody>
            <a:bodyPr wrap="none" anchor="ctr" anchorCtr="0">
              <a:spAutoFit/>
            </a:bodyPr>
            <a:lstStyle/>
            <a:p>
              <a:pPr algn="ctr"/>
              <a:r>
                <a:rPr lang="ko-KR" altLang="en-US" sz="1400" dirty="0" err="1"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세미볼드</a:t>
              </a:r>
              <a:endParaRPr lang="en-US" altLang="ko-KR" sz="1400" dirty="0"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D86220B-66F1-B38C-991D-40C33FBC90FC}"/>
                </a:ext>
              </a:extLst>
            </p:cNvPr>
            <p:cNvSpPr txBox="1"/>
            <p:nvPr/>
          </p:nvSpPr>
          <p:spPr>
            <a:xfrm>
              <a:off x="10240789" y="3287906"/>
              <a:ext cx="521297" cy="24622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ko-KR" altLang="en-US" sz="1000" dirty="0" err="1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미디움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8EE3E2-2B66-17FC-605F-B9C70156048A}"/>
              </a:ext>
            </a:extLst>
          </p:cNvPr>
          <p:cNvSpPr txBox="1"/>
          <p:nvPr/>
        </p:nvSpPr>
        <p:spPr>
          <a:xfrm>
            <a:off x="10729123" y="244156"/>
            <a:ext cx="1027845" cy="153888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10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BE1B5C-3F6A-0EE6-4CFC-99B973629B9C}"/>
              </a:ext>
            </a:extLst>
          </p:cNvPr>
          <p:cNvGrpSpPr>
            <a:grpSpLocks/>
          </p:cNvGrpSpPr>
          <p:nvPr/>
        </p:nvGrpSpPr>
        <p:grpSpPr>
          <a:xfrm>
            <a:off x="11756973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F5622818-A252-63FB-726A-11CA7BCDC63F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6DED636-F043-7FC6-78BD-BD6698512172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D1DDA64-5C9B-4ED7-1880-B9CD080D522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268B025-6BA7-84EE-8718-EB73301E3D7E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14CAB4B-4808-B98A-7F5F-A3F8DB97D1A7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452B33A9-9069-724C-320A-91978EBD1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12700">
                  <a:solidFill>
                    <a:srgbClr val="57575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169225-DB5D-875F-1CE9-6F7CD8B84024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575757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solidFill>
                      <a:srgbClr val="575757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F57255A-02C6-1A8C-53B4-131347716BF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719104AC-DF2C-071F-BCF0-D7F32A30CD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CB8B45F-C340-A85C-2087-B5004A03E138}"/>
                    </a:ext>
                  </a:extLst>
                </p:cNvPr>
                <p:cNvSpPr txBox="1"/>
                <p:nvPr/>
              </p:nvSpPr>
              <p:spPr>
                <a:xfrm>
                  <a:off x="4666701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555CE52B-82BA-6F6A-81F1-7343B06EFA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8207D59B-BEA8-8AE4-5DF9-4924DBA04E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FE0972F3-C11D-0C67-40A9-C0E8032EAF8E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3FE56CFC-40FE-F14D-5F12-C23E857471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BDF1FA4-A818-90C2-700B-6F9D83859A7C}"/>
                    </a:ext>
                  </a:extLst>
                </p:cNvPr>
                <p:cNvSpPr txBox="1"/>
                <p:nvPr/>
              </p:nvSpPr>
              <p:spPr>
                <a:xfrm>
                  <a:off x="7046389" y="6780876"/>
                  <a:ext cx="56618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기본 모션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18736712-8424-7985-581C-32A75A213E2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776069E8-1ABE-9A9E-F34B-4302AC544C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1A09E04-0A7C-4F93-4DC5-72CF5F0B7D8C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2714A2A-89C3-1655-8F1D-86FE8F599BE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2596B424-81AF-2B16-A437-F77B0668B426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9FB5FE1F-8292-9D9B-A678-5ADCDC022D9C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19F49A4F-5830-B37B-3D66-9FE8143C595E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57CBB10-1C93-63AA-2AD6-41581D6CE6C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E0EA5A96-59DA-EBBA-A0A0-06B040057B91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969320-64B7-931C-E39C-F58926329778}"/>
              </a:ext>
            </a:extLst>
          </p:cNvPr>
          <p:cNvGrpSpPr/>
          <p:nvPr/>
        </p:nvGrpSpPr>
        <p:grpSpPr>
          <a:xfrm>
            <a:off x="605489" y="1247407"/>
            <a:ext cx="3205687" cy="1765720"/>
            <a:chOff x="6322226" y="3924647"/>
            <a:chExt cx="3205687" cy="176572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2A3651D-33AA-2000-44AE-7B11D0D47972}"/>
                </a:ext>
              </a:extLst>
            </p:cNvPr>
            <p:cNvSpPr/>
            <p:nvPr/>
          </p:nvSpPr>
          <p:spPr>
            <a:xfrm>
              <a:off x="6322226" y="3924647"/>
              <a:ext cx="3205687" cy="1762243"/>
            </a:xfrm>
            <a:prstGeom prst="roundRect">
              <a:avLst>
                <a:gd name="adj" fmla="val 7832"/>
              </a:avLst>
            </a:prstGeom>
            <a:solidFill>
              <a:srgbClr val="0B76A0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9A2133-7436-C869-29D9-C940626DB36F}"/>
                </a:ext>
              </a:extLst>
            </p:cNvPr>
            <p:cNvSpPr txBox="1"/>
            <p:nvPr/>
          </p:nvSpPr>
          <p:spPr>
            <a:xfrm>
              <a:off x="7127921" y="3989083"/>
              <a:ext cx="15942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높은 조작 난이도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DAFDEED-7B64-8308-63C5-C4F3A991536F}"/>
                </a:ext>
              </a:extLst>
            </p:cNvPr>
            <p:cNvGrpSpPr/>
            <p:nvPr/>
          </p:nvGrpSpPr>
          <p:grpSpPr>
            <a:xfrm>
              <a:off x="6322226" y="4334534"/>
              <a:ext cx="3205687" cy="1355833"/>
              <a:chOff x="6322226" y="4340050"/>
              <a:chExt cx="3205687" cy="1355833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5BC47CD7-0692-0865-36B6-8C94D5141AE2}"/>
                  </a:ext>
                </a:extLst>
              </p:cNvPr>
              <p:cNvSpPr/>
              <p:nvPr/>
            </p:nvSpPr>
            <p:spPr>
              <a:xfrm>
                <a:off x="6322226" y="4340050"/>
                <a:ext cx="3205687" cy="1355833"/>
              </a:xfrm>
              <a:custGeom>
                <a:avLst/>
                <a:gdLst>
                  <a:gd name="connsiteX0" fmla="*/ 0 w 2191634"/>
                  <a:gd name="connsiteY0" fmla="*/ 0 h 1355833"/>
                  <a:gd name="connsiteX1" fmla="*/ 2191634 w 2191634"/>
                  <a:gd name="connsiteY1" fmla="*/ 0 h 1355833"/>
                  <a:gd name="connsiteX2" fmla="*/ 2191634 w 2191634"/>
                  <a:gd name="connsiteY2" fmla="*/ 1217814 h 1355833"/>
                  <a:gd name="connsiteX3" fmla="*/ 2053615 w 2191634"/>
                  <a:gd name="connsiteY3" fmla="*/ 1355833 h 1355833"/>
                  <a:gd name="connsiteX4" fmla="*/ 138019 w 2191634"/>
                  <a:gd name="connsiteY4" fmla="*/ 1355833 h 1355833"/>
                  <a:gd name="connsiteX5" fmla="*/ 0 w 2191634"/>
                  <a:gd name="connsiteY5" fmla="*/ 1217814 h 135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1634" h="1355833">
                    <a:moveTo>
                      <a:pt x="0" y="0"/>
                    </a:moveTo>
                    <a:lnTo>
                      <a:pt x="2191634" y="0"/>
                    </a:lnTo>
                    <a:lnTo>
                      <a:pt x="2191634" y="1217814"/>
                    </a:lnTo>
                    <a:cubicBezTo>
                      <a:pt x="2191634" y="1294040"/>
                      <a:pt x="2129841" y="1355833"/>
                      <a:pt x="2053615" y="1355833"/>
                    </a:cubicBezTo>
                    <a:lnTo>
                      <a:pt x="138019" y="1355833"/>
                    </a:lnTo>
                    <a:cubicBezTo>
                      <a:pt x="61793" y="1355833"/>
                      <a:pt x="0" y="1294040"/>
                      <a:pt x="0" y="1217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387DD0-2337-9590-890D-1D27CB016C33}"/>
                  </a:ext>
                </a:extLst>
              </p:cNvPr>
              <p:cNvSpPr txBox="1"/>
              <p:nvPr/>
            </p:nvSpPr>
            <p:spPr>
              <a:xfrm>
                <a:off x="6859714" y="4740967"/>
                <a:ext cx="213071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보호막 유지 및 거리 조절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숙련도에 따른 성능 편차가 큰 무기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B4A21BFD-9B2B-0698-A630-EFDCFDD5E58E}"/>
                </a:ext>
              </a:extLst>
            </p:cNvPr>
            <p:cNvSpPr/>
            <p:nvPr/>
          </p:nvSpPr>
          <p:spPr>
            <a:xfrm>
              <a:off x="7859029" y="4272200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DE1ED2B-AAF4-DDC2-225B-87B02829A668}"/>
              </a:ext>
            </a:extLst>
          </p:cNvPr>
          <p:cNvGrpSpPr/>
          <p:nvPr/>
        </p:nvGrpSpPr>
        <p:grpSpPr>
          <a:xfrm>
            <a:off x="8348706" y="1788465"/>
            <a:ext cx="3223077" cy="3603114"/>
            <a:chOff x="7988262" y="1669516"/>
            <a:chExt cx="3223077" cy="3603114"/>
          </a:xfrm>
        </p:grpSpPr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15C83A57-A229-2AA2-0E0C-B5A410DBBB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49"/>
            <a:stretch/>
          </p:blipFill>
          <p:spPr bwMode="auto">
            <a:xfrm>
              <a:off x="7988262" y="1669516"/>
              <a:ext cx="3223077" cy="3299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AEA8F4E-AECA-20A4-C49E-28B8B02F5F56}"/>
                </a:ext>
              </a:extLst>
            </p:cNvPr>
            <p:cNvGrpSpPr/>
            <p:nvPr/>
          </p:nvGrpSpPr>
          <p:grpSpPr>
            <a:xfrm>
              <a:off x="8900824" y="5057186"/>
              <a:ext cx="1108572" cy="215444"/>
              <a:chOff x="8851128" y="3127986"/>
              <a:chExt cx="1108572" cy="215444"/>
            </a:xfrm>
          </p:grpSpPr>
          <p:sp>
            <p:nvSpPr>
              <p:cNvPr id="76" name="이등변 삼각형 75">
                <a:extLst>
                  <a:ext uri="{FF2B5EF4-FFF2-40B4-BE49-F238E27FC236}">
                    <a16:creationId xmlns:a16="http://schemas.microsoft.com/office/drawing/2014/main" id="{890D4FDE-F08F-54D0-665F-D7CD6B906852}"/>
                  </a:ext>
                </a:extLst>
              </p:cNvPr>
              <p:cNvSpPr/>
              <p:nvPr/>
            </p:nvSpPr>
            <p:spPr>
              <a:xfrm>
                <a:off x="8851128" y="3190057"/>
                <a:ext cx="105910" cy="91302"/>
              </a:xfrm>
              <a:prstGeom prst="triangle">
                <a:avLst/>
              </a:prstGeom>
              <a:solidFill>
                <a:srgbClr val="0B76A0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709AEF1-2ADF-9812-84A4-B8689868FF8B}"/>
                  </a:ext>
                </a:extLst>
              </p:cNvPr>
              <p:cNvSpPr txBox="1"/>
              <p:nvPr/>
            </p:nvSpPr>
            <p:spPr>
              <a:xfrm>
                <a:off x="8960709" y="3127986"/>
                <a:ext cx="99899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latin typeface="+mn-ea"/>
                  </a:rPr>
                  <a:t>‘</a:t>
                </a:r>
                <a:r>
                  <a:rPr lang="ko-KR" altLang="en-US" sz="800" dirty="0" err="1">
                    <a:latin typeface="+mn-ea"/>
                  </a:rPr>
                  <a:t>한량무</a:t>
                </a:r>
                <a:r>
                  <a:rPr lang="en-US" altLang="ko-KR" sz="800" dirty="0">
                    <a:latin typeface="+mn-ea"/>
                  </a:rPr>
                  <a:t>’ </a:t>
                </a:r>
                <a:r>
                  <a:rPr lang="ko-KR" altLang="en-US" sz="800" dirty="0">
                    <a:latin typeface="+mn-ea"/>
                  </a:rPr>
                  <a:t>예시 이미지</a:t>
                </a:r>
                <a:endParaRPr lang="en-US" altLang="ko-KR" sz="800" dirty="0">
                  <a:latin typeface="+mn-ea"/>
                </a:endParaRPr>
              </a:p>
            </p:txBody>
          </p:sp>
        </p:grp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B2D75F7E-1484-191D-B4AA-682113907CC5}"/>
              </a:ext>
            </a:extLst>
          </p:cNvPr>
          <p:cNvGrpSpPr/>
          <p:nvPr/>
        </p:nvGrpSpPr>
        <p:grpSpPr>
          <a:xfrm>
            <a:off x="4404306" y="1247407"/>
            <a:ext cx="3205687" cy="1765720"/>
            <a:chOff x="6322226" y="3924647"/>
            <a:chExt cx="3205687" cy="176572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B58D9F5C-DD27-412A-AC91-1B14FE9DD443}"/>
                </a:ext>
              </a:extLst>
            </p:cNvPr>
            <p:cNvSpPr/>
            <p:nvPr/>
          </p:nvSpPr>
          <p:spPr>
            <a:xfrm>
              <a:off x="6322226" y="3924647"/>
              <a:ext cx="3205687" cy="1762243"/>
            </a:xfrm>
            <a:prstGeom prst="roundRect">
              <a:avLst>
                <a:gd name="adj" fmla="val 7832"/>
              </a:avLst>
            </a:prstGeom>
            <a:solidFill>
              <a:srgbClr val="0B76A0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41DCE26-BEB9-F017-1097-ADE0D188983C}"/>
                </a:ext>
              </a:extLst>
            </p:cNvPr>
            <p:cNvSpPr txBox="1"/>
            <p:nvPr/>
          </p:nvSpPr>
          <p:spPr>
            <a:xfrm>
              <a:off x="7127921" y="3989083"/>
              <a:ext cx="15942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번개 유도</a:t>
              </a: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5372C319-581C-F354-9BE1-ECFE490D65CE}"/>
                </a:ext>
              </a:extLst>
            </p:cNvPr>
            <p:cNvGrpSpPr/>
            <p:nvPr/>
          </p:nvGrpSpPr>
          <p:grpSpPr>
            <a:xfrm>
              <a:off x="6322226" y="4334534"/>
              <a:ext cx="3205687" cy="1355833"/>
              <a:chOff x="6322226" y="4340050"/>
              <a:chExt cx="3205687" cy="1355833"/>
            </a:xfrm>
          </p:grpSpPr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3252A51A-7F63-9CF8-C38C-E710B87361E4}"/>
                  </a:ext>
                </a:extLst>
              </p:cNvPr>
              <p:cNvSpPr/>
              <p:nvPr/>
            </p:nvSpPr>
            <p:spPr>
              <a:xfrm>
                <a:off x="6322226" y="4340050"/>
                <a:ext cx="3205687" cy="1355833"/>
              </a:xfrm>
              <a:custGeom>
                <a:avLst/>
                <a:gdLst>
                  <a:gd name="connsiteX0" fmla="*/ 0 w 2191634"/>
                  <a:gd name="connsiteY0" fmla="*/ 0 h 1355833"/>
                  <a:gd name="connsiteX1" fmla="*/ 2191634 w 2191634"/>
                  <a:gd name="connsiteY1" fmla="*/ 0 h 1355833"/>
                  <a:gd name="connsiteX2" fmla="*/ 2191634 w 2191634"/>
                  <a:gd name="connsiteY2" fmla="*/ 1217814 h 1355833"/>
                  <a:gd name="connsiteX3" fmla="*/ 2053615 w 2191634"/>
                  <a:gd name="connsiteY3" fmla="*/ 1355833 h 1355833"/>
                  <a:gd name="connsiteX4" fmla="*/ 138019 w 2191634"/>
                  <a:gd name="connsiteY4" fmla="*/ 1355833 h 1355833"/>
                  <a:gd name="connsiteX5" fmla="*/ 0 w 2191634"/>
                  <a:gd name="connsiteY5" fmla="*/ 1217814 h 135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1634" h="1355833">
                    <a:moveTo>
                      <a:pt x="0" y="0"/>
                    </a:moveTo>
                    <a:lnTo>
                      <a:pt x="2191634" y="0"/>
                    </a:lnTo>
                    <a:lnTo>
                      <a:pt x="2191634" y="1217814"/>
                    </a:lnTo>
                    <a:cubicBezTo>
                      <a:pt x="2191634" y="1294040"/>
                      <a:pt x="2129841" y="1355833"/>
                      <a:pt x="2053615" y="1355833"/>
                    </a:cubicBezTo>
                    <a:lnTo>
                      <a:pt x="138019" y="1355833"/>
                    </a:lnTo>
                    <a:cubicBezTo>
                      <a:pt x="61793" y="1355833"/>
                      <a:pt x="0" y="1294040"/>
                      <a:pt x="0" y="1217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BDED892-2ABE-A475-0779-24781E887BAB}"/>
                  </a:ext>
                </a:extLst>
              </p:cNvPr>
              <p:cNvSpPr txBox="1"/>
              <p:nvPr/>
            </p:nvSpPr>
            <p:spPr>
              <a:xfrm>
                <a:off x="6803608" y="4740967"/>
                <a:ext cx="2242922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번개를 다루는 마법 무기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번개를 유도하며 한 곳에 공격을 집중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90" name="다이아몬드 89">
              <a:extLst>
                <a:ext uri="{FF2B5EF4-FFF2-40B4-BE49-F238E27FC236}">
                  <a16:creationId xmlns:a16="http://schemas.microsoft.com/office/drawing/2014/main" id="{00EF8EF3-062F-DEA8-7CDE-AC3AF4A6034D}"/>
                </a:ext>
              </a:extLst>
            </p:cNvPr>
            <p:cNvSpPr/>
            <p:nvPr/>
          </p:nvSpPr>
          <p:spPr>
            <a:xfrm>
              <a:off x="7859029" y="4272200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2586E4D-A647-65DF-A4E2-A2EA380BD4A7}"/>
              </a:ext>
            </a:extLst>
          </p:cNvPr>
          <p:cNvGrpSpPr/>
          <p:nvPr/>
        </p:nvGrpSpPr>
        <p:grpSpPr>
          <a:xfrm>
            <a:off x="605489" y="3653717"/>
            <a:ext cx="3205687" cy="1765720"/>
            <a:chOff x="6322226" y="3924647"/>
            <a:chExt cx="3205687" cy="1765720"/>
          </a:xfrm>
        </p:grpSpPr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F2030519-51FC-34F2-3A77-E8FE6867FF44}"/>
                </a:ext>
              </a:extLst>
            </p:cNvPr>
            <p:cNvSpPr/>
            <p:nvPr/>
          </p:nvSpPr>
          <p:spPr>
            <a:xfrm>
              <a:off x="6322226" y="3924647"/>
              <a:ext cx="3205687" cy="1762243"/>
            </a:xfrm>
            <a:prstGeom prst="roundRect">
              <a:avLst>
                <a:gd name="adj" fmla="val 7832"/>
              </a:avLst>
            </a:prstGeom>
            <a:solidFill>
              <a:srgbClr val="0B76A0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6F433BB-045B-28A6-BF1B-57D82FD0E490}"/>
                </a:ext>
              </a:extLst>
            </p:cNvPr>
            <p:cNvSpPr txBox="1"/>
            <p:nvPr/>
          </p:nvSpPr>
          <p:spPr>
            <a:xfrm>
              <a:off x="7127921" y="3989083"/>
              <a:ext cx="15942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방어 무시</a:t>
              </a: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DF5A3D3A-985D-4B7D-533D-AB96E71E269C}"/>
                </a:ext>
              </a:extLst>
            </p:cNvPr>
            <p:cNvGrpSpPr/>
            <p:nvPr/>
          </p:nvGrpSpPr>
          <p:grpSpPr>
            <a:xfrm>
              <a:off x="6322226" y="4334534"/>
              <a:ext cx="3205687" cy="1355833"/>
              <a:chOff x="6322226" y="4340050"/>
              <a:chExt cx="3205687" cy="1355833"/>
            </a:xfrm>
          </p:grpSpPr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C1717178-A984-3929-4762-12E0A5DD9BCC}"/>
                  </a:ext>
                </a:extLst>
              </p:cNvPr>
              <p:cNvSpPr/>
              <p:nvPr/>
            </p:nvSpPr>
            <p:spPr>
              <a:xfrm>
                <a:off x="6322226" y="4340050"/>
                <a:ext cx="3205687" cy="1355833"/>
              </a:xfrm>
              <a:custGeom>
                <a:avLst/>
                <a:gdLst>
                  <a:gd name="connsiteX0" fmla="*/ 0 w 2191634"/>
                  <a:gd name="connsiteY0" fmla="*/ 0 h 1355833"/>
                  <a:gd name="connsiteX1" fmla="*/ 2191634 w 2191634"/>
                  <a:gd name="connsiteY1" fmla="*/ 0 h 1355833"/>
                  <a:gd name="connsiteX2" fmla="*/ 2191634 w 2191634"/>
                  <a:gd name="connsiteY2" fmla="*/ 1217814 h 1355833"/>
                  <a:gd name="connsiteX3" fmla="*/ 2053615 w 2191634"/>
                  <a:gd name="connsiteY3" fmla="*/ 1355833 h 1355833"/>
                  <a:gd name="connsiteX4" fmla="*/ 138019 w 2191634"/>
                  <a:gd name="connsiteY4" fmla="*/ 1355833 h 1355833"/>
                  <a:gd name="connsiteX5" fmla="*/ 0 w 2191634"/>
                  <a:gd name="connsiteY5" fmla="*/ 1217814 h 135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1634" h="1355833">
                    <a:moveTo>
                      <a:pt x="0" y="0"/>
                    </a:moveTo>
                    <a:lnTo>
                      <a:pt x="2191634" y="0"/>
                    </a:lnTo>
                    <a:lnTo>
                      <a:pt x="2191634" y="1217814"/>
                    </a:lnTo>
                    <a:cubicBezTo>
                      <a:pt x="2191634" y="1294040"/>
                      <a:pt x="2129841" y="1355833"/>
                      <a:pt x="2053615" y="1355833"/>
                    </a:cubicBezTo>
                    <a:lnTo>
                      <a:pt x="138019" y="1355833"/>
                    </a:lnTo>
                    <a:cubicBezTo>
                      <a:pt x="61793" y="1355833"/>
                      <a:pt x="0" y="1294040"/>
                      <a:pt x="0" y="1217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6EF2173-9E08-96A4-6E3D-D6A520DBC3DD}"/>
                  </a:ext>
                </a:extLst>
              </p:cNvPr>
              <p:cNvSpPr txBox="1"/>
              <p:nvPr/>
            </p:nvSpPr>
            <p:spPr>
              <a:xfrm>
                <a:off x="6620866" y="4740967"/>
                <a:ext cx="2608406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방어력의 일부를 무시하는 번개 속성 공격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방어력이 높은 적을 상대로 효율이 좋은 무기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97" name="다이아몬드 96">
              <a:extLst>
                <a:ext uri="{FF2B5EF4-FFF2-40B4-BE49-F238E27FC236}">
                  <a16:creationId xmlns:a16="http://schemas.microsoft.com/office/drawing/2014/main" id="{BB370E7C-7416-7DEB-508F-CBC8F596C973}"/>
                </a:ext>
              </a:extLst>
            </p:cNvPr>
            <p:cNvSpPr/>
            <p:nvPr/>
          </p:nvSpPr>
          <p:spPr>
            <a:xfrm>
              <a:off x="7859029" y="4272200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D86C8DD-CA68-CBD9-5974-EDBF4860F12F}"/>
              </a:ext>
            </a:extLst>
          </p:cNvPr>
          <p:cNvGrpSpPr/>
          <p:nvPr/>
        </p:nvGrpSpPr>
        <p:grpSpPr>
          <a:xfrm>
            <a:off x="4404306" y="3653717"/>
            <a:ext cx="3205687" cy="1765720"/>
            <a:chOff x="6322226" y="3924647"/>
            <a:chExt cx="3205687" cy="1765720"/>
          </a:xfrm>
        </p:grpSpPr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A08216F9-CE0D-9B1C-A58A-55DA60B56F9D}"/>
                </a:ext>
              </a:extLst>
            </p:cNvPr>
            <p:cNvSpPr/>
            <p:nvPr/>
          </p:nvSpPr>
          <p:spPr>
            <a:xfrm>
              <a:off x="6322226" y="3924647"/>
              <a:ext cx="3205687" cy="1762243"/>
            </a:xfrm>
            <a:prstGeom prst="roundRect">
              <a:avLst>
                <a:gd name="adj" fmla="val 7832"/>
              </a:avLst>
            </a:prstGeom>
            <a:solidFill>
              <a:srgbClr val="0B76A0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7C446EA-9F6F-5E80-04BD-FF8B077B4A7F}"/>
                </a:ext>
              </a:extLst>
            </p:cNvPr>
            <p:cNvSpPr txBox="1"/>
            <p:nvPr/>
          </p:nvSpPr>
          <p:spPr>
            <a:xfrm>
              <a:off x="7127921" y="3989083"/>
              <a:ext cx="15942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한국의 전통적인 멋</a:t>
              </a:r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7248323D-E413-495A-B22C-222FBF447966}"/>
                </a:ext>
              </a:extLst>
            </p:cNvPr>
            <p:cNvGrpSpPr/>
            <p:nvPr/>
          </p:nvGrpSpPr>
          <p:grpSpPr>
            <a:xfrm>
              <a:off x="6322226" y="4334534"/>
              <a:ext cx="3205687" cy="1355833"/>
              <a:chOff x="6322226" y="4340050"/>
              <a:chExt cx="3205687" cy="1355833"/>
            </a:xfrm>
          </p:grpSpPr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353E209D-6D8A-7D49-4912-E30B2AD1B11F}"/>
                  </a:ext>
                </a:extLst>
              </p:cNvPr>
              <p:cNvSpPr/>
              <p:nvPr/>
            </p:nvSpPr>
            <p:spPr>
              <a:xfrm>
                <a:off x="6322226" y="4340050"/>
                <a:ext cx="3205687" cy="1355833"/>
              </a:xfrm>
              <a:custGeom>
                <a:avLst/>
                <a:gdLst>
                  <a:gd name="connsiteX0" fmla="*/ 0 w 2191634"/>
                  <a:gd name="connsiteY0" fmla="*/ 0 h 1355833"/>
                  <a:gd name="connsiteX1" fmla="*/ 2191634 w 2191634"/>
                  <a:gd name="connsiteY1" fmla="*/ 0 h 1355833"/>
                  <a:gd name="connsiteX2" fmla="*/ 2191634 w 2191634"/>
                  <a:gd name="connsiteY2" fmla="*/ 1217814 h 1355833"/>
                  <a:gd name="connsiteX3" fmla="*/ 2053615 w 2191634"/>
                  <a:gd name="connsiteY3" fmla="*/ 1355833 h 1355833"/>
                  <a:gd name="connsiteX4" fmla="*/ 138019 w 2191634"/>
                  <a:gd name="connsiteY4" fmla="*/ 1355833 h 1355833"/>
                  <a:gd name="connsiteX5" fmla="*/ 0 w 2191634"/>
                  <a:gd name="connsiteY5" fmla="*/ 1217814 h 135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1634" h="1355833">
                    <a:moveTo>
                      <a:pt x="0" y="0"/>
                    </a:moveTo>
                    <a:lnTo>
                      <a:pt x="2191634" y="0"/>
                    </a:lnTo>
                    <a:lnTo>
                      <a:pt x="2191634" y="1217814"/>
                    </a:lnTo>
                    <a:cubicBezTo>
                      <a:pt x="2191634" y="1294040"/>
                      <a:pt x="2129841" y="1355833"/>
                      <a:pt x="2053615" y="1355833"/>
                    </a:cubicBezTo>
                    <a:lnTo>
                      <a:pt x="138019" y="1355833"/>
                    </a:lnTo>
                    <a:cubicBezTo>
                      <a:pt x="61793" y="1355833"/>
                      <a:pt x="0" y="1294040"/>
                      <a:pt x="0" y="1217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04BC629-A5AB-23FF-EB4A-8C1379E7164F}"/>
                  </a:ext>
                </a:extLst>
              </p:cNvPr>
              <p:cNvSpPr txBox="1"/>
              <p:nvPr/>
            </p:nvSpPr>
            <p:spPr>
              <a:xfrm>
                <a:off x="6808417" y="4740967"/>
                <a:ext cx="2233304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풍류를 즐기는 조선시대 선비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한량무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학창의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에서 아이디어 획득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109" name="다이아몬드 108">
              <a:extLst>
                <a:ext uri="{FF2B5EF4-FFF2-40B4-BE49-F238E27FC236}">
                  <a16:creationId xmlns:a16="http://schemas.microsoft.com/office/drawing/2014/main" id="{930C6149-BA9D-6786-6B98-77383A01A85E}"/>
                </a:ext>
              </a:extLst>
            </p:cNvPr>
            <p:cNvSpPr/>
            <p:nvPr/>
          </p:nvSpPr>
          <p:spPr>
            <a:xfrm>
              <a:off x="7859029" y="4272200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949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E7958-F745-937C-740D-C5D28DA82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C05D76-C6A1-98AE-99E9-767A43D6C69F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0F0349-D43E-218B-220E-8CFF816618C1}"/>
              </a:ext>
            </a:extLst>
          </p:cNvPr>
          <p:cNvSpPr txBox="1"/>
          <p:nvPr/>
        </p:nvSpPr>
        <p:spPr>
          <a:xfrm>
            <a:off x="802469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(2)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전투의 방향성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3CD463-5AA7-6507-9D86-D341DDE9B70F}"/>
              </a:ext>
            </a:extLst>
          </p:cNvPr>
          <p:cNvSpPr txBox="1"/>
          <p:nvPr/>
        </p:nvSpPr>
        <p:spPr>
          <a:xfrm>
            <a:off x="10729123" y="244156"/>
            <a:ext cx="1027845" cy="153888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10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EF0970-713E-36FD-C505-38B515FE218C}"/>
              </a:ext>
            </a:extLst>
          </p:cNvPr>
          <p:cNvGrpSpPr>
            <a:grpSpLocks/>
          </p:cNvGrpSpPr>
          <p:nvPr/>
        </p:nvGrpSpPr>
        <p:grpSpPr>
          <a:xfrm>
            <a:off x="11756973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28012F1-89EC-51CD-4D70-9C58EFC41D68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AAD9B5F-D5C9-827E-A71E-BB2312C0C874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311C5E1-A707-4EAF-2FAE-36B3887FBDF9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8BF8250-3B8C-5787-BB28-370A26C4644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BD7C54E-C9D7-8138-B89E-0B6A4ECCA25D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4FE607F2-A090-82C4-EF6A-566825E6E1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12700">
                  <a:solidFill>
                    <a:srgbClr val="57575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FD0FEF1-7A78-075A-4D77-D23DFD601FC1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575757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solidFill>
                      <a:srgbClr val="575757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F3C88CA5-7803-22B8-E79B-840DBD9E6B8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8B0F9AAE-CF0A-0A2F-B0C1-CB042B08C5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4E2BD83-FBC6-E722-2AE9-7E842B6A732B}"/>
                    </a:ext>
                  </a:extLst>
                </p:cNvPr>
                <p:cNvSpPr txBox="1"/>
                <p:nvPr/>
              </p:nvSpPr>
              <p:spPr>
                <a:xfrm>
                  <a:off x="4666701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9956F036-36E1-D882-2AF5-33B16831D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2DEF6AF1-231C-2A23-38F4-6AA708B34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8522CA4B-C3A7-35C7-0A6B-1D814B21E3A4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775A7F5A-73F4-FFE9-FAF5-0BE87E2B21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9E305D0-82F2-0A48-F3F5-0BB0873B0EC9}"/>
                    </a:ext>
                  </a:extLst>
                </p:cNvPr>
                <p:cNvSpPr txBox="1"/>
                <p:nvPr/>
              </p:nvSpPr>
              <p:spPr>
                <a:xfrm>
                  <a:off x="7046389" y="6780876"/>
                  <a:ext cx="56618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기본 모션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18C89AF8-F012-C935-A297-01FFFAD7F079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DAF3A693-319A-62E6-0E48-7364B2206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2A3815E-370E-A444-F211-C6E99A43CDD5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888FD5E-88B7-986D-89AD-C6208D9A8205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A754048A-EDF7-8FFD-C344-319741DBF60F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1E9BA2EF-3984-AD08-127C-247666849FE7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7FC049A9-37F7-6734-3729-538B5DCF1F69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0137C1A0-FB6C-9369-E330-6F670D24503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3E9A3DCF-536C-CDC3-EE3C-1721698968B0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19F56A5-FC29-0708-F6EC-4DAD98E06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106254"/>
              </p:ext>
            </p:extLst>
          </p:nvPr>
        </p:nvGraphicFramePr>
        <p:xfrm>
          <a:off x="1207915" y="1136090"/>
          <a:ext cx="9776170" cy="305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1805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2184986852"/>
                    </a:ext>
                  </a:extLst>
                </a:gridCol>
                <a:gridCol w="4611757">
                  <a:extLst>
                    <a:ext uri="{9D8B030D-6E8A-4147-A177-3AD203B41FA5}">
                      <a16:colId xmlns:a16="http://schemas.microsoft.com/office/drawing/2014/main" val="920348982"/>
                    </a:ext>
                  </a:extLst>
                </a:gridCol>
                <a:gridCol w="3478695">
                  <a:extLst>
                    <a:ext uri="{9D8B030D-6E8A-4147-A177-3AD203B41FA5}">
                      <a16:colId xmlns:a16="http://schemas.microsoft.com/office/drawing/2014/main" val="198668316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스킬 키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스킬 명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의도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20179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 dirty="0" err="1">
                          <a:effectLst/>
                          <a:latin typeface="+mn-ea"/>
                          <a:ea typeface="+mn-ea"/>
                        </a:rPr>
                        <a:t>스위칭</a:t>
                      </a:r>
                      <a:b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sz="1000" dirty="0">
                          <a:effectLst/>
                          <a:latin typeface="+mn-ea"/>
                          <a:ea typeface="+mn-ea"/>
                        </a:rPr>
                        <a:t>스킬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천뢰개벽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초 마다 주변의 </a:t>
                      </a: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랜덤한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 적에게 번개를 떨어트립니다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 (10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초 지속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)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부채의 부족한 지속 피해를 보완하는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천뢰유침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보호막과 </a:t>
                      </a: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천뢰침을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 형성합니다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이후 </a:t>
                      </a: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천뢰침을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 발사하여 번개를 유도합니다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900" dirty="0">
                          <a:solidFill>
                            <a:srgbClr val="0B76A0"/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  <a:cs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900" dirty="0" err="1">
                          <a:solidFill>
                            <a:srgbClr val="0B76A0"/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  <a:cs typeface="맑은 고딕" panose="020B0503020000020004" pitchFamily="50" charset="-127"/>
                        </a:rPr>
                        <a:t>천뢰침은</a:t>
                      </a:r>
                      <a:r>
                        <a:rPr lang="ko-KR" altLang="en-US" sz="900" dirty="0">
                          <a:solidFill>
                            <a:srgbClr val="0B76A0"/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  <a:cs typeface="맑은 고딕" panose="020B0503020000020004" pitchFamily="50" charset="-127"/>
                        </a:rPr>
                        <a:t> 보호막이 파괴되거나 적과의 거리가 멀어지면 사라집니다</a:t>
                      </a:r>
                      <a:r>
                        <a:rPr lang="en-US" altLang="ko-KR" sz="900" dirty="0">
                          <a:solidFill>
                            <a:srgbClr val="0B76A0"/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sz="900" dirty="0">
                        <a:solidFill>
                          <a:srgbClr val="0B76A0"/>
                        </a:solidFill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다른 스킬들의 피해를 한 곳에 집중하는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조작 난이도를 높이는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34294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  <a:t>S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천뢰연격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정면으로 번개를 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번 방출합니다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alt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특화 전투의 컨셉을 극대화하는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alt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76502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  <a:t>D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천뢰일폭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해당 지점에 거대한 번개를 떨어트립니다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한 방이 강력한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66111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  <a:t>F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천뢰신보</a:t>
                      </a:r>
                      <a:endParaRPr lang="ko-KR" alt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천천히 세 걸음 걸으며 걸음마다 번개를 사방으로 방출합니다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무기의 컨셉을 가장 확실하게 보여주는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54598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2C943D-73C7-1E79-CF89-0769F80BA557}"/>
              </a:ext>
            </a:extLst>
          </p:cNvPr>
          <p:cNvSpPr txBox="1"/>
          <p:nvPr/>
        </p:nvSpPr>
        <p:spPr>
          <a:xfrm>
            <a:off x="1207915" y="5202554"/>
            <a:ext cx="9776169" cy="68031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200" dirty="0"/>
              <a:t>부채는 </a:t>
            </a:r>
            <a:r>
              <a:rPr lang="ko-KR" altLang="en-US" sz="1200" dirty="0">
                <a:solidFill>
                  <a:srgbClr val="FF0000"/>
                </a:solidFill>
              </a:rPr>
              <a:t>피해를 한 곳에 집중</a:t>
            </a:r>
            <a:r>
              <a:rPr lang="ko-KR" altLang="en-US" sz="1200" dirty="0"/>
              <a:t>시키기 위해 </a:t>
            </a:r>
            <a:r>
              <a:rPr lang="ko-KR" altLang="en-US" sz="1200" dirty="0">
                <a:solidFill>
                  <a:srgbClr val="FF0000"/>
                </a:solidFill>
              </a:rPr>
              <a:t>적에게 근접</a:t>
            </a:r>
            <a:r>
              <a:rPr lang="ko-KR" altLang="en-US" sz="1200" dirty="0"/>
              <a:t>하며 </a:t>
            </a:r>
            <a:r>
              <a:rPr lang="ko-KR" altLang="en-US" sz="1200" dirty="0">
                <a:solidFill>
                  <a:srgbClr val="FF0000"/>
                </a:solidFill>
              </a:rPr>
              <a:t>보호막을 유지</a:t>
            </a:r>
            <a:r>
              <a:rPr lang="ko-KR" altLang="en-US" sz="1200" dirty="0"/>
              <a:t>하는 전투를 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36A11AF3-B0C2-256E-146C-03CC9C2E595C}"/>
              </a:ext>
            </a:extLst>
          </p:cNvPr>
          <p:cNvSpPr/>
          <p:nvPr/>
        </p:nvSpPr>
        <p:spPr>
          <a:xfrm>
            <a:off x="5957055" y="4417170"/>
            <a:ext cx="277890" cy="561023"/>
          </a:xfrm>
          <a:prstGeom prst="downArrow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C946-1898-0026-4AE0-731941252E5A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404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BCEB3-C9E6-61B2-352B-641661B37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9F5F07-8AD6-8F2D-1A6B-8A893A0CD548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DF9F-D276-062C-AF59-07B19D3DBFCA}"/>
              </a:ext>
            </a:extLst>
          </p:cNvPr>
          <p:cNvSpPr txBox="1"/>
          <p:nvPr/>
        </p:nvSpPr>
        <p:spPr>
          <a:xfrm>
            <a:off x="10729123" y="244156"/>
            <a:ext cx="1027845" cy="153888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10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B385BE-6A60-2E7B-D565-CE13AFB5EAC3}"/>
              </a:ext>
            </a:extLst>
          </p:cNvPr>
          <p:cNvGrpSpPr>
            <a:grpSpLocks/>
          </p:cNvGrpSpPr>
          <p:nvPr/>
        </p:nvGrpSpPr>
        <p:grpSpPr>
          <a:xfrm>
            <a:off x="11756973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6B71F14-13A5-987A-C2ED-7D76A030DC65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7794ECE0-41E1-AA56-4F2C-E5D9B1BC6085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8E3C775-E938-57C0-40C8-F4228E96CDFE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컨셉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C91E9C-00DE-C46E-1DFB-98CAC2CD270B}"/>
              </a:ext>
            </a:extLst>
          </p:cNvPr>
          <p:cNvSpPr txBox="1"/>
          <p:nvPr/>
        </p:nvSpPr>
        <p:spPr>
          <a:xfrm>
            <a:off x="802469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(1)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무기의 컨셉 및 특징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8CDEC6-0EA0-438A-5D7B-A65830C39471}"/>
              </a:ext>
            </a:extLst>
          </p:cNvPr>
          <p:cNvGrpSpPr/>
          <p:nvPr/>
        </p:nvGrpSpPr>
        <p:grpSpPr>
          <a:xfrm>
            <a:off x="870215" y="1120372"/>
            <a:ext cx="4069918" cy="4778212"/>
            <a:chOff x="870215" y="1806264"/>
            <a:chExt cx="4069918" cy="477821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47F1F1F-868A-02A5-9570-594D44527A26}"/>
                </a:ext>
              </a:extLst>
            </p:cNvPr>
            <p:cNvGrpSpPr/>
            <p:nvPr/>
          </p:nvGrpSpPr>
          <p:grpSpPr>
            <a:xfrm>
              <a:off x="870215" y="1806264"/>
              <a:ext cx="4069918" cy="4408132"/>
              <a:chOff x="7165852" y="-36729"/>
              <a:chExt cx="6082535" cy="6588000"/>
            </a:xfrm>
          </p:grpSpPr>
          <p:pic>
            <p:nvPicPr>
              <p:cNvPr id="25" name="그림 24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0F73CB28-533C-FD67-CEED-6C8853DD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9021" y="-36729"/>
                <a:ext cx="3153830" cy="6588000"/>
              </a:xfrm>
              <a:prstGeom prst="rect">
                <a:avLst/>
              </a:prstGeom>
            </p:spPr>
          </p:pic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2FF36D6-AED3-61C5-A591-8A6365BAE51F}"/>
                  </a:ext>
                </a:extLst>
              </p:cNvPr>
              <p:cNvGrpSpPr/>
              <p:nvPr/>
            </p:nvGrpSpPr>
            <p:grpSpPr>
              <a:xfrm>
                <a:off x="7165852" y="2533666"/>
                <a:ext cx="2719700" cy="1080000"/>
                <a:chOff x="6750013" y="135000"/>
                <a:chExt cx="2719700" cy="1080000"/>
              </a:xfrm>
            </p:grpSpPr>
            <p:pic>
              <p:nvPicPr>
                <p:cNvPr id="34" name="그림 33" descr="흑백, 야외, 바퀴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05A704FB-97D3-DD17-4F89-426959E8DB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39" b="30342"/>
                <a:stretch/>
              </p:blipFill>
              <p:spPr>
                <a:xfrm>
                  <a:off x="7517056" y="135000"/>
                  <a:ext cx="1952657" cy="1079998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8B018136-B96A-E443-44BB-4967E6DDF5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83526" y="135000"/>
                  <a:ext cx="0" cy="10800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6964A98-D890-FC44-F9FA-3D195A490182}"/>
                    </a:ext>
                  </a:extLst>
                </p:cNvPr>
                <p:cNvCxnSpPr>
                  <a:cxnSpLocks/>
                  <a:stCxn id="34" idx="0"/>
                </p:cNvCxnSpPr>
                <p:nvPr/>
              </p:nvCxnSpPr>
              <p:spPr>
                <a:xfrm flipH="1">
                  <a:off x="6800863" y="135000"/>
                  <a:ext cx="1692523" cy="0"/>
                </a:xfrm>
                <a:prstGeom prst="line">
                  <a:avLst/>
                </a:prstGeom>
                <a:ln w="6350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693F5D3A-D6FD-C3A2-E790-63C83B8FDC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00863" y="1215000"/>
                  <a:ext cx="1727319" cy="0"/>
                </a:xfrm>
                <a:prstGeom prst="line">
                  <a:avLst/>
                </a:prstGeom>
                <a:ln w="6350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3F794F9-42BE-50C9-7A92-382B6F617A05}"/>
                    </a:ext>
                  </a:extLst>
                </p:cNvPr>
                <p:cNvSpPr txBox="1"/>
                <p:nvPr/>
              </p:nvSpPr>
              <p:spPr>
                <a:xfrm>
                  <a:off x="6750013" y="445011"/>
                  <a:ext cx="635340" cy="4599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atin typeface="페이퍼로지 4 Regular" pitchFamily="2" charset="-127"/>
                      <a:ea typeface="페이퍼로지 4 Regular" pitchFamily="2" charset="-127"/>
                    </a:rPr>
                    <a:t>30</a:t>
                  </a:r>
                  <a:endParaRPr lang="ko-KR" altLang="en-US" sz="1400" dirty="0">
                    <a:latin typeface="페이퍼로지 4 Regular" pitchFamily="2" charset="-127"/>
                    <a:ea typeface="페이퍼로지 4 Regular" pitchFamily="2" charset="-127"/>
                  </a:endParaRPr>
                </a:p>
              </p:txBody>
            </p:sp>
          </p:grp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8282D128-94AE-A4C7-C52D-1C3082586A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33368" y="-36729"/>
                <a:ext cx="0" cy="658800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A1C0F0-7A7C-274E-6A2E-F1AC70A94119}"/>
                  </a:ext>
                </a:extLst>
              </p:cNvPr>
              <p:cNvSpPr txBox="1"/>
              <p:nvPr/>
            </p:nvSpPr>
            <p:spPr>
              <a:xfrm>
                <a:off x="12433368" y="3027282"/>
                <a:ext cx="815019" cy="459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페이퍼로지 4 Regular" pitchFamily="2" charset="-127"/>
                    <a:ea typeface="페이퍼로지 4 Regular" pitchFamily="2" charset="-127"/>
                  </a:rPr>
                  <a:t>183</a:t>
                </a:r>
                <a:endParaRPr lang="ko-KR" altLang="en-US" sz="1400" dirty="0">
                  <a:latin typeface="페이퍼로지 4 Regular" pitchFamily="2" charset="-127"/>
                  <a:ea typeface="페이퍼로지 4 Regular" pitchFamily="2" charset="-127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423E09A6-F212-C313-0532-0E1537CA82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39423" y="6551271"/>
                <a:ext cx="2832100" cy="0"/>
              </a:xfrm>
              <a:prstGeom prst="line">
                <a:avLst/>
              </a:prstGeom>
              <a:ln w="63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4FCB7911-7B1A-20F2-C328-E51F3F4649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39423" y="-36729"/>
                <a:ext cx="2832100" cy="0"/>
              </a:xfrm>
              <a:prstGeom prst="line">
                <a:avLst/>
              </a:prstGeom>
              <a:ln w="63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381EB305-F277-B1D8-16D1-2775A346395C}"/>
                </a:ext>
              </a:extLst>
            </p:cNvPr>
            <p:cNvSpPr/>
            <p:nvPr/>
          </p:nvSpPr>
          <p:spPr>
            <a:xfrm>
              <a:off x="2229791" y="6431103"/>
              <a:ext cx="105910" cy="91302"/>
            </a:xfrm>
            <a:prstGeom prst="triangle">
              <a:avLst/>
            </a:prstGeom>
            <a:solidFill>
              <a:srgbClr val="0B76A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AE087A-0409-454F-3516-0B1CA96D62BA}"/>
                </a:ext>
              </a:extLst>
            </p:cNvPr>
            <p:cNvSpPr txBox="1"/>
            <p:nvPr/>
          </p:nvSpPr>
          <p:spPr>
            <a:xfrm>
              <a:off x="2339372" y="6369032"/>
              <a:ext cx="17251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latin typeface="+mn-ea"/>
                </a:rPr>
                <a:t>크기 비교 </a:t>
              </a:r>
              <a:r>
                <a:rPr lang="en-US" altLang="ko-KR" sz="800" dirty="0">
                  <a:latin typeface="+mn-ea"/>
                </a:rPr>
                <a:t>(</a:t>
              </a:r>
              <a:r>
                <a:rPr lang="ko-KR" altLang="en-US" sz="800" dirty="0">
                  <a:latin typeface="+mn-ea"/>
                </a:rPr>
                <a:t>남자 캐릭터 </a:t>
              </a:r>
              <a:r>
                <a:rPr lang="en-US" altLang="ko-KR" sz="800" dirty="0">
                  <a:latin typeface="+mn-ea"/>
                </a:rPr>
                <a:t>183cm</a:t>
              </a:r>
              <a:r>
                <a:rPr lang="ko-KR" altLang="en-US" sz="800" dirty="0">
                  <a:latin typeface="+mn-ea"/>
                </a:rPr>
                <a:t> 기준</a:t>
              </a:r>
              <a:r>
                <a:rPr lang="en-US" altLang="ko-KR" sz="800" dirty="0">
                  <a:latin typeface="+mn-ea"/>
                </a:rPr>
                <a:t>)</a:t>
              </a: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191A8DB-096C-238E-ABF1-A60700D20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492591"/>
              </p:ext>
            </p:extLst>
          </p:nvPr>
        </p:nvGraphicFramePr>
        <p:xfrm>
          <a:off x="6202042" y="3475426"/>
          <a:ext cx="5224158" cy="20066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7963">
                  <a:extLst>
                    <a:ext uri="{9D8B030D-6E8A-4147-A177-3AD203B41FA5}">
                      <a16:colId xmlns:a16="http://schemas.microsoft.com/office/drawing/2014/main" val="1896705008"/>
                    </a:ext>
                  </a:extLst>
                </a:gridCol>
                <a:gridCol w="4126195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</a:tblGrid>
              <a:tr h="49467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외형 컨셉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검은색 바탕에 흰색 번개 줄기들이 일렁이는 동양풍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접부채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공격 속도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보통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12581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조작 난이도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높음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48242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특징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번개를 다루는 마법 무기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239341"/>
                  </a:ext>
                </a:extLst>
              </a:tr>
            </a:tbl>
          </a:graphicData>
        </a:graphic>
      </p:graphicFrame>
      <p:grpSp>
        <p:nvGrpSpPr>
          <p:cNvPr id="47" name="그룹 46">
            <a:extLst>
              <a:ext uri="{FF2B5EF4-FFF2-40B4-BE49-F238E27FC236}">
                <a16:creationId xmlns:a16="http://schemas.microsoft.com/office/drawing/2014/main" id="{058F2B40-BF89-834A-59B9-981508419EA0}"/>
              </a:ext>
            </a:extLst>
          </p:cNvPr>
          <p:cNvGrpSpPr/>
          <p:nvPr/>
        </p:nvGrpSpPr>
        <p:grpSpPr>
          <a:xfrm>
            <a:off x="6486525" y="1120372"/>
            <a:ext cx="4575710" cy="1929765"/>
            <a:chOff x="890440" y="1928595"/>
            <a:chExt cx="6130942" cy="2585670"/>
          </a:xfrm>
        </p:grpSpPr>
        <p:pic>
          <p:nvPicPr>
            <p:cNvPr id="51" name="그림 50" descr="흑백, 야외, 바퀴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FBCB0E7B-B17B-28BE-E9DC-0C107B784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440" y="1992328"/>
              <a:ext cx="2866551" cy="2521937"/>
            </a:xfrm>
            <a:prstGeom prst="rect">
              <a:avLst/>
            </a:prstGeom>
          </p:spPr>
        </p:pic>
        <p:pic>
          <p:nvPicPr>
            <p:cNvPr id="52" name="그림 51" descr="손부채, 다크, 팬이(가) 표시된 사진&#10;&#10;자동 생성된 설명">
              <a:extLst>
                <a:ext uri="{FF2B5EF4-FFF2-40B4-BE49-F238E27FC236}">
                  <a16:creationId xmlns:a16="http://schemas.microsoft.com/office/drawing/2014/main" id="{AA13F3AA-D2D4-091A-DC78-803E44529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3224" y="1928595"/>
              <a:ext cx="3328158" cy="2324630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FB2868B-6601-2C18-9B4E-38613D30DF9A}"/>
              </a:ext>
            </a:extLst>
          </p:cNvPr>
          <p:cNvGrpSpPr/>
          <p:nvPr/>
        </p:nvGrpSpPr>
        <p:grpSpPr>
          <a:xfrm>
            <a:off x="8161380" y="3097703"/>
            <a:ext cx="1147044" cy="215444"/>
            <a:chOff x="9144610" y="3980347"/>
            <a:chExt cx="1147044" cy="215444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87055E82-360C-8EA8-5F1C-425C63F35AAA}"/>
                </a:ext>
              </a:extLst>
            </p:cNvPr>
            <p:cNvSpPr/>
            <p:nvPr/>
          </p:nvSpPr>
          <p:spPr>
            <a:xfrm>
              <a:off x="9144610" y="4042418"/>
              <a:ext cx="105910" cy="91302"/>
            </a:xfrm>
            <a:prstGeom prst="triangle">
              <a:avLst/>
            </a:prstGeom>
            <a:solidFill>
              <a:srgbClr val="0B76A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7D85DD-D740-909D-5BA3-8DFB4B1D241C}"/>
                </a:ext>
              </a:extLst>
            </p:cNvPr>
            <p:cNvSpPr txBox="1"/>
            <p:nvPr/>
          </p:nvSpPr>
          <p:spPr>
            <a:xfrm>
              <a:off x="9254191" y="3980347"/>
              <a:ext cx="10374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latin typeface="+mn-ea"/>
                </a:rPr>
                <a:t>무기 레퍼런스 이미지</a:t>
              </a:r>
              <a:endParaRPr lang="en-US" altLang="ko-KR" sz="800" dirty="0">
                <a:latin typeface="+mn-ea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968B478-5DF5-69D7-4561-DC23457CB883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900D5F-D3BB-33F6-9F1C-0C036C22F90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562C87-CCD7-7853-2832-884AE261EB5D}"/>
                </a:ext>
              </a:extLst>
            </p:cNvPr>
            <p:cNvSpPr txBox="1"/>
            <p:nvPr/>
          </p:nvSpPr>
          <p:spPr>
            <a:xfrm>
              <a:off x="4605392" y="662716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0DAB42-5902-A5BD-86B6-FD03FC577BF0}"/>
                </a:ext>
              </a:extLst>
            </p:cNvPr>
            <p:cNvSpPr txBox="1"/>
            <p:nvPr/>
          </p:nvSpPr>
          <p:spPr>
            <a:xfrm>
              <a:off x="7098976" y="6627167"/>
              <a:ext cx="5661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7F5ADA-E535-FAE4-5285-015E50F5DA9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DCB4673-D83F-0503-14F8-F7A1F40873FB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8373DD0D-2125-5294-AE85-CE6A7D010A5F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CBFB377E-05AB-B1DB-0404-002CE79EDE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635722CA-AC1A-7091-7EC7-6004E02FD1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52645D1C-7660-033E-5CA3-555AC252CA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D3AC2572-BEEF-0B62-05C3-A5A87C9DC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EC5545E8-9731-E5D7-9BB3-9DD4E969E345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69027C63-B6A6-A197-B869-6A42B179A85E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39585A12-4A21-A45A-BA3A-715F70547C78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DCA97E5F-D443-1BE9-800A-77327DC76F9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99B82576-96D1-407E-58CC-DD4FC9BA67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575757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다이아몬드 75">
                    <a:extLst>
                      <a:ext uri="{FF2B5EF4-FFF2-40B4-BE49-F238E27FC236}">
                        <a16:creationId xmlns:a16="http://schemas.microsoft.com/office/drawing/2014/main" id="{EF956D53-E1F3-E7B8-C1EA-1ACB083E9A28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rgbClr val="606060"/>
                  </a:solidFill>
                  <a:ln w="12700">
                    <a:solidFill>
                      <a:srgbClr val="606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" name="다이아몬드 76">
                    <a:extLst>
                      <a:ext uri="{FF2B5EF4-FFF2-40B4-BE49-F238E27FC236}">
                        <a16:creationId xmlns:a16="http://schemas.microsoft.com/office/drawing/2014/main" id="{91FCF8B9-237C-9B73-8B18-110C678261E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rgbClr val="606060"/>
                  </a:solidFill>
                  <a:ln w="12700">
                    <a:solidFill>
                      <a:srgbClr val="606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3552433D-34C0-65BD-6DFE-34AC8C3E31C0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724216F9-9317-354F-F796-3F3E559C99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" name="다이아몬드 77">
                    <a:extLst>
                      <a:ext uri="{FF2B5EF4-FFF2-40B4-BE49-F238E27FC236}">
                        <a16:creationId xmlns:a16="http://schemas.microsoft.com/office/drawing/2014/main" id="{C1CE1155-0511-B15D-E313-60C95136F5A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69582FD9-4AD8-A877-0E48-7214C0212130}"/>
              </a:ext>
            </a:extLst>
          </p:cNvPr>
          <p:cNvSpPr txBox="1"/>
          <p:nvPr/>
        </p:nvSpPr>
        <p:spPr>
          <a:xfrm>
            <a:off x="210640" y="1714755"/>
            <a:ext cx="11838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무기 크기는 엔진에서 </a:t>
            </a:r>
            <a:r>
              <a:rPr lang="ko-KR" altLang="en-US" sz="2400" dirty="0" err="1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쿼터뷰로</a:t>
            </a:r>
            <a:r>
              <a:rPr lang="ko-KR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 </a:t>
            </a:r>
            <a:r>
              <a:rPr lang="ko-KR" altLang="en-US" sz="2400" dirty="0" err="1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만든거에</a:t>
            </a:r>
            <a:r>
              <a:rPr lang="ko-KR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 무기의 크기를 넣어보고 잘 보이는지</a:t>
            </a:r>
            <a:r>
              <a:rPr lang="en-US" altLang="ko-KR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확인하며 조정하기</a:t>
            </a:r>
            <a:r>
              <a:rPr lang="en-US" altLang="ko-KR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8950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5CE10-6B98-6FE8-E06C-D63BEDD93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F212ED-551D-3EA5-5BE2-B68161E8A740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8D4B0-B334-80BC-6D74-463241684C66}"/>
              </a:ext>
            </a:extLst>
          </p:cNvPr>
          <p:cNvSpPr txBox="1"/>
          <p:nvPr/>
        </p:nvSpPr>
        <p:spPr>
          <a:xfrm>
            <a:off x="10729123" y="244156"/>
            <a:ext cx="1027845" cy="153888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10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B78C12-B2A0-7103-09E3-5A334E9D563D}"/>
              </a:ext>
            </a:extLst>
          </p:cNvPr>
          <p:cNvGrpSpPr>
            <a:grpSpLocks/>
          </p:cNvGrpSpPr>
          <p:nvPr/>
        </p:nvGrpSpPr>
        <p:grpSpPr>
          <a:xfrm>
            <a:off x="11756973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2CADA659-F7AF-11F0-F78A-627FD944B81E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AA8AC5C-9308-5F75-CC3A-242EFB85302F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2CAA4FD-77DF-787F-5D20-2D8DEE0FBD1E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컨셉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66A75-BD33-85D9-17A2-FB9854ECC12A}"/>
              </a:ext>
            </a:extLst>
          </p:cNvPr>
          <p:cNvSpPr txBox="1"/>
          <p:nvPr/>
        </p:nvSpPr>
        <p:spPr>
          <a:xfrm>
            <a:off x="802469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(2)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이펙트 컨셉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F7253264-68DA-B1C9-71F6-FECE839FC921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B7EAA7-CAAB-FC66-B7D5-5BE7BADF2F94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8AB127-A2D4-C6D5-391B-FE6DA8502DED}"/>
                </a:ext>
              </a:extLst>
            </p:cNvPr>
            <p:cNvSpPr txBox="1"/>
            <p:nvPr/>
          </p:nvSpPr>
          <p:spPr>
            <a:xfrm>
              <a:off x="4605392" y="662716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DE0954-5AF0-5220-B298-91A2AADC0274}"/>
                </a:ext>
              </a:extLst>
            </p:cNvPr>
            <p:cNvSpPr txBox="1"/>
            <p:nvPr/>
          </p:nvSpPr>
          <p:spPr>
            <a:xfrm>
              <a:off x="7098976" y="6627167"/>
              <a:ext cx="5661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1BCF3A-CC8A-1633-2DBE-E09508A374F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12C0A9D-B082-B372-D5EA-F7225CE68067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386748D6-9E0A-81BF-E74F-16DEB2808B0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DD7ED103-F5F2-E014-0669-241E53624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D8FF9482-9384-A365-BA67-CEB8BC5EC4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37091A23-ABB4-7900-70B0-FAFBE4727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76488452-A65F-5A7C-2FC2-8A259B360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0F620A57-0F11-C11E-7B7C-486015F3F72F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E2D3BB20-67D0-EB35-67DF-EA5C773638D2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1FF1D5FA-814C-FCAF-8FCD-870A584942A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66D15616-A3CA-3D3C-6A03-70663DD6B3FA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0A17A065-60B0-12F7-B90B-5F8A4937C6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575757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다이아몬드 75">
                    <a:extLst>
                      <a:ext uri="{FF2B5EF4-FFF2-40B4-BE49-F238E27FC236}">
                        <a16:creationId xmlns:a16="http://schemas.microsoft.com/office/drawing/2014/main" id="{38162337-F1FB-42E5-1A6B-54FF2A199530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rgbClr val="606060"/>
                  </a:solidFill>
                  <a:ln w="12700">
                    <a:solidFill>
                      <a:srgbClr val="606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" name="다이아몬드 76">
                    <a:extLst>
                      <a:ext uri="{FF2B5EF4-FFF2-40B4-BE49-F238E27FC236}">
                        <a16:creationId xmlns:a16="http://schemas.microsoft.com/office/drawing/2014/main" id="{16EAC125-8439-B430-49A2-71FDFFBA6A22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rgbClr val="606060"/>
                  </a:solidFill>
                  <a:ln w="12700">
                    <a:solidFill>
                      <a:srgbClr val="606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39E9420A-78F1-0782-9224-5E84EF2B2B5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C864F810-EA20-5547-89E3-D7F0497F22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" name="다이아몬드 77">
                    <a:extLst>
                      <a:ext uri="{FF2B5EF4-FFF2-40B4-BE49-F238E27FC236}">
                        <a16:creationId xmlns:a16="http://schemas.microsoft.com/office/drawing/2014/main" id="{1B0B8267-240D-78DC-8340-C5BEEB70860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FD4C17-8880-920B-2DE6-1BB4BF12028E}"/>
              </a:ext>
            </a:extLst>
          </p:cNvPr>
          <p:cNvGrpSpPr/>
          <p:nvPr/>
        </p:nvGrpSpPr>
        <p:grpSpPr>
          <a:xfrm>
            <a:off x="2519748" y="4555389"/>
            <a:ext cx="1328184" cy="215444"/>
            <a:chOff x="4426143" y="4397791"/>
            <a:chExt cx="1328184" cy="215444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78BEF0E3-8176-F6C2-7F68-64348AE69F97}"/>
                </a:ext>
              </a:extLst>
            </p:cNvPr>
            <p:cNvSpPr/>
            <p:nvPr/>
          </p:nvSpPr>
          <p:spPr>
            <a:xfrm>
              <a:off x="4426143" y="4459862"/>
              <a:ext cx="105910" cy="91302"/>
            </a:xfrm>
            <a:prstGeom prst="triangle">
              <a:avLst/>
            </a:prstGeom>
            <a:solidFill>
              <a:srgbClr val="F2F2F2"/>
            </a:solidFill>
            <a:ln>
              <a:solidFill>
                <a:srgbClr val="0A6D9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E61FDB-3604-B119-909D-92B91A28F534}"/>
                </a:ext>
              </a:extLst>
            </p:cNvPr>
            <p:cNvSpPr txBox="1"/>
            <p:nvPr/>
          </p:nvSpPr>
          <p:spPr>
            <a:xfrm>
              <a:off x="4535724" y="4397791"/>
              <a:ext cx="12186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+mn-ea"/>
                </a:rPr>
                <a:t>번개 이펙트 색상 예시</a:t>
              </a:r>
              <a:endParaRPr lang="en-US" altLang="ko-KR" sz="800" b="1" dirty="0">
                <a:latin typeface="+mn-ea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123583-AC5E-6CA9-4317-1E85F95E4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357706"/>
              </p:ext>
            </p:extLst>
          </p:nvPr>
        </p:nvGraphicFramePr>
        <p:xfrm>
          <a:off x="1539067" y="1036309"/>
          <a:ext cx="8417613" cy="478538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06422">
                  <a:extLst>
                    <a:ext uri="{9D8B030D-6E8A-4147-A177-3AD203B41FA5}">
                      <a16:colId xmlns:a16="http://schemas.microsoft.com/office/drawing/2014/main" val="1896705008"/>
                    </a:ext>
                  </a:extLst>
                </a:gridCol>
                <a:gridCol w="3866725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  <a:gridCol w="3844466">
                  <a:extLst>
                    <a:ext uri="{9D8B030D-6E8A-4147-A177-3AD203B41FA5}">
                      <a16:colId xmlns:a16="http://schemas.microsoft.com/office/drawing/2014/main" val="3540942410"/>
                    </a:ext>
                  </a:extLst>
                </a:gridCol>
              </a:tblGrid>
              <a:tr h="38610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번개 이펙트 색상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번개 방출 모양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37592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레퍼런스 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이미지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12581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검은색 베이스에 흰색이 섞여 있는 번개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>
                          <a:latin typeface="+mn-ea"/>
                          <a:ea typeface="+mn-ea"/>
                        </a:rPr>
                        <a:t>천뢰침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 유무에 따라 달라지는 번개의 모양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482421"/>
                  </a:ext>
                </a:extLst>
              </a:tr>
            </a:tbl>
          </a:graphicData>
        </a:graphic>
      </p:graphicFrame>
      <p:pic>
        <p:nvPicPr>
          <p:cNvPr id="10" name="그림 9" descr="물, 흑백이(가) 표시된 사진&#10;&#10;자동 생성된 설명">
            <a:extLst>
              <a:ext uri="{FF2B5EF4-FFF2-40B4-BE49-F238E27FC236}">
                <a16:creationId xmlns:a16="http://schemas.microsoft.com/office/drawing/2014/main" id="{EC39E7A8-76D0-6813-EFA5-8A3C28793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883" y="1575144"/>
            <a:ext cx="2834641" cy="3448050"/>
          </a:xfrm>
          <a:prstGeom prst="rect">
            <a:avLst/>
          </a:prstGeom>
        </p:spPr>
      </p:pic>
      <p:pic>
        <p:nvPicPr>
          <p:cNvPr id="39" name="Picture 14">
            <a:extLst>
              <a:ext uri="{FF2B5EF4-FFF2-40B4-BE49-F238E27FC236}">
                <a16:creationId xmlns:a16="http://schemas.microsoft.com/office/drawing/2014/main" id="{1768778F-BBDF-AD89-5778-C526D04CA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6" t="2936" r="30857" b="55654"/>
          <a:stretch/>
        </p:blipFill>
        <p:spPr bwMode="auto">
          <a:xfrm rot="16200000">
            <a:off x="7290547" y="1226233"/>
            <a:ext cx="1496499" cy="2984347"/>
          </a:xfrm>
          <a:prstGeom prst="rect">
            <a:avLst/>
          </a:prstGeom>
          <a:noFill/>
          <a:effectLst>
            <a:glow rad="101600">
              <a:schemeClr val="bg1">
                <a:lumMod val="85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533E000-2C41-2FF2-8298-C3571A806E08}"/>
              </a:ext>
            </a:extLst>
          </p:cNvPr>
          <p:cNvSpPr txBox="1"/>
          <p:nvPr/>
        </p:nvSpPr>
        <p:spPr>
          <a:xfrm>
            <a:off x="7327704" y="1701324"/>
            <a:ext cx="1422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latin typeface="+mn-ea"/>
              </a:rPr>
              <a:t>&lt;</a:t>
            </a:r>
            <a:r>
              <a:rPr lang="ko-KR" altLang="en-US" sz="900" dirty="0">
                <a:latin typeface="+mn-ea"/>
              </a:rPr>
              <a:t>기본적인 번개 방출 모양</a:t>
            </a:r>
            <a:r>
              <a:rPr lang="en-US" altLang="ko-KR" sz="900" dirty="0">
                <a:latin typeface="+mn-ea"/>
              </a:rPr>
              <a:t>&gt;</a:t>
            </a:r>
          </a:p>
        </p:txBody>
      </p:sp>
      <p:pic>
        <p:nvPicPr>
          <p:cNvPr id="35" name="Picture 16">
            <a:extLst>
              <a:ext uri="{FF2B5EF4-FFF2-40B4-BE49-F238E27FC236}">
                <a16:creationId xmlns:a16="http://schemas.microsoft.com/office/drawing/2014/main" id="{96D7208E-84E1-C633-8650-ABE17E7D4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59" r="60832"/>
          <a:stretch/>
        </p:blipFill>
        <p:spPr bwMode="auto">
          <a:xfrm rot="16200000">
            <a:off x="7488332" y="2775432"/>
            <a:ext cx="1100929" cy="3142233"/>
          </a:xfrm>
          <a:prstGeom prst="rect">
            <a:avLst/>
          </a:prstGeom>
          <a:noFill/>
          <a:effectLst>
            <a:glow rad="101600">
              <a:schemeClr val="bg1">
                <a:lumMod val="85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A7A2D66-053B-2FB1-29F1-1EE6617C8397}"/>
              </a:ext>
            </a:extLst>
          </p:cNvPr>
          <p:cNvSpPr txBox="1"/>
          <p:nvPr/>
        </p:nvSpPr>
        <p:spPr>
          <a:xfrm>
            <a:off x="7213891" y="3670446"/>
            <a:ext cx="16498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latin typeface="+mn-ea"/>
              </a:rPr>
              <a:t>&lt;</a:t>
            </a:r>
            <a:r>
              <a:rPr lang="ko-KR" altLang="en-US" sz="900" dirty="0" err="1">
                <a:latin typeface="+mn-ea"/>
              </a:rPr>
              <a:t>천뢰침을</a:t>
            </a:r>
            <a:r>
              <a:rPr lang="ko-KR" altLang="en-US" sz="900" dirty="0">
                <a:latin typeface="+mn-ea"/>
              </a:rPr>
              <a:t> 향한 번개 방출 모양</a:t>
            </a:r>
            <a:r>
              <a:rPr lang="en-US" altLang="ko-KR" sz="900" dirty="0">
                <a:latin typeface="+mn-ea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91441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25196-0503-22B4-3FAD-1876F9811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6FB60C-2FED-C790-5A5A-29CFF12E2471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286EE3-B394-D04C-8249-1E78AB97E76D}"/>
              </a:ext>
            </a:extLst>
          </p:cNvPr>
          <p:cNvSpPr txBox="1"/>
          <p:nvPr/>
        </p:nvSpPr>
        <p:spPr>
          <a:xfrm>
            <a:off x="10729123" y="244156"/>
            <a:ext cx="1027845" cy="153888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10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B9692A-349E-9D80-D896-A31D7E9B51B3}"/>
              </a:ext>
            </a:extLst>
          </p:cNvPr>
          <p:cNvGrpSpPr>
            <a:grpSpLocks/>
          </p:cNvGrpSpPr>
          <p:nvPr/>
        </p:nvGrpSpPr>
        <p:grpSpPr>
          <a:xfrm>
            <a:off x="11756973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353C1D4A-6AEE-A570-C631-5FB480B1D7F9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CD74503F-64B0-8D81-3AE2-87D4F4FD2C06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D35A38B-F122-B724-261D-7CE538DF74F7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컨셉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512A5-ECD7-0415-1D6B-A13CD5203C4A}"/>
              </a:ext>
            </a:extLst>
          </p:cNvPr>
          <p:cNvSpPr txBox="1"/>
          <p:nvPr/>
        </p:nvSpPr>
        <p:spPr>
          <a:xfrm>
            <a:off x="802469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(3)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모션 컨셉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FCCF456-8A34-7E45-21B2-1FE561FE87DB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DA7EDD-5D62-77D1-AF7C-05C8D93A4E5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449401-9C2B-7B6F-75CB-FA5AAFB186B5}"/>
                </a:ext>
              </a:extLst>
            </p:cNvPr>
            <p:cNvSpPr txBox="1"/>
            <p:nvPr/>
          </p:nvSpPr>
          <p:spPr>
            <a:xfrm>
              <a:off x="4605392" y="662716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69669D-F188-9568-22D1-3B82CF402321}"/>
                </a:ext>
              </a:extLst>
            </p:cNvPr>
            <p:cNvSpPr txBox="1"/>
            <p:nvPr/>
          </p:nvSpPr>
          <p:spPr>
            <a:xfrm>
              <a:off x="7098976" y="6627167"/>
              <a:ext cx="5661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9407E3-7D65-BE92-5E2B-B985CBBED9C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23573A2-E472-3841-C5B9-283C12F7FACB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E193999F-07BE-5F52-29A2-2337A0436E15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545C4B74-BC14-9631-1A1F-7E68F9026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2A98AFD8-48DC-3695-E02A-7D70E8EC2E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F00BC67E-B073-2B6D-201B-E93CFD77F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408B9529-23EB-5F58-030F-89E25453D0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E14FEF8-5AB1-1668-6C32-09B245F3CC2F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D4B1779-C23B-E9E1-D040-06339D6D6EF3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4F1B5429-F55F-0FB9-635C-695F13C9CD7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1BAC0F0-368A-9273-0128-D9EC8F32689D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AC84EEF8-3CDE-DBCE-69D1-9C8B54ED09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575757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다이아몬드 75">
                    <a:extLst>
                      <a:ext uri="{FF2B5EF4-FFF2-40B4-BE49-F238E27FC236}">
                        <a16:creationId xmlns:a16="http://schemas.microsoft.com/office/drawing/2014/main" id="{143B5351-22F1-E91D-4892-56B612766585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rgbClr val="606060"/>
                  </a:solidFill>
                  <a:ln w="12700">
                    <a:solidFill>
                      <a:srgbClr val="606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" name="다이아몬드 76">
                    <a:extLst>
                      <a:ext uri="{FF2B5EF4-FFF2-40B4-BE49-F238E27FC236}">
                        <a16:creationId xmlns:a16="http://schemas.microsoft.com/office/drawing/2014/main" id="{2FE4D744-B116-9747-6183-255DB0B1BBC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rgbClr val="606060"/>
                  </a:solidFill>
                  <a:ln w="12700">
                    <a:solidFill>
                      <a:srgbClr val="606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CC89FAE4-D4F5-2399-CD8F-1CD69EBDB6ED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96BFD4B3-A58E-0D81-E315-ACA3515596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" name="다이아몬드 77">
                    <a:extLst>
                      <a:ext uri="{FF2B5EF4-FFF2-40B4-BE49-F238E27FC236}">
                        <a16:creationId xmlns:a16="http://schemas.microsoft.com/office/drawing/2014/main" id="{7B5ECC03-0339-4C37-DE6A-D2F46DC7C3DF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F291D3F7-A180-5B5C-667B-E5528D077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38" y="1678524"/>
            <a:ext cx="1851868" cy="370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EF93F092-6FC8-9CC5-C5A2-CC437C39C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1" t="21838" r="18105" b="11341"/>
          <a:stretch/>
        </p:blipFill>
        <p:spPr bwMode="auto">
          <a:xfrm>
            <a:off x="2673616" y="1854679"/>
            <a:ext cx="3064597" cy="370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4351B840-1EF5-D0E6-C50D-255FD3B1B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4" t="18017" r="29284" b="8418"/>
          <a:stretch/>
        </p:blipFill>
        <p:spPr bwMode="auto">
          <a:xfrm>
            <a:off x="9465606" y="1294180"/>
            <a:ext cx="2296993" cy="420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>
            <a:extLst>
              <a:ext uri="{FF2B5EF4-FFF2-40B4-BE49-F238E27FC236}">
                <a16:creationId xmlns:a16="http://schemas.microsoft.com/office/drawing/2014/main" id="{E7FC92F0-BE25-E68F-EFC6-AB3958E6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789" y="1204863"/>
            <a:ext cx="276225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4D428EB-E04D-F3B7-55FE-CAFDA1C54733}"/>
              </a:ext>
            </a:extLst>
          </p:cNvPr>
          <p:cNvSpPr txBox="1"/>
          <p:nvPr/>
        </p:nvSpPr>
        <p:spPr>
          <a:xfrm>
            <a:off x="210640" y="962563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모션 컨셉 내용 채우기</a:t>
            </a:r>
            <a:endParaRPr lang="en-US" altLang="ko-KR" sz="24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DDA8F9-25A1-C601-F9CA-C34620D8FD76}"/>
              </a:ext>
            </a:extLst>
          </p:cNvPr>
          <p:cNvSpPr txBox="1"/>
          <p:nvPr/>
        </p:nvSpPr>
        <p:spPr>
          <a:xfrm>
            <a:off x="3717405" y="771793"/>
            <a:ext cx="2438488" cy="522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+mn-ea"/>
              </a:rPr>
              <a:t>조선시대 선비의 여유롭고 절제된 동작</a:t>
            </a: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+mn-ea"/>
              </a:rPr>
              <a:t>춤을 추는 듯한 동작에 액션성을 더한 컨셉</a:t>
            </a:r>
            <a:endParaRPr lang="en-US" altLang="ko-KR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9350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0AA6D-8CDD-D428-3581-E9539B7BE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DF3F26-4F83-2C4B-26EF-25E51144413D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EB2CEBC-6BB3-BB48-1846-966F35441EF5}"/>
              </a:ext>
            </a:extLst>
          </p:cNvPr>
          <p:cNvGrpSpPr/>
          <p:nvPr/>
        </p:nvGrpSpPr>
        <p:grpSpPr>
          <a:xfrm>
            <a:off x="12612624" y="1058417"/>
            <a:ext cx="819455" cy="952235"/>
            <a:chOff x="10091710" y="2581892"/>
            <a:chExt cx="819455" cy="952235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13B47D2-4109-641B-AFB3-1BB8C9F03C08}"/>
                </a:ext>
              </a:extLst>
            </p:cNvPr>
            <p:cNvSpPr txBox="1"/>
            <p:nvPr/>
          </p:nvSpPr>
          <p:spPr>
            <a:xfrm>
              <a:off x="10320298" y="2581892"/>
              <a:ext cx="36227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600" dirty="0">
                  <a:effectLst/>
                  <a:latin typeface="페이퍼로지 7 Bold" pitchFamily="2" charset="-127"/>
                  <a:ea typeface="페이퍼로지 7 Bold" pitchFamily="2" charset="-127"/>
                  <a:cs typeface="Pretendard Variable Black" panose="02000003000000020004" pitchFamily="2" charset="-127"/>
                </a:rPr>
                <a:t>볼드</a:t>
              </a:r>
              <a:endParaRPr lang="en-US" altLang="ko-KR" sz="1600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9D66BE3-F2A4-7411-4120-DE5AD2B2A2D7}"/>
                </a:ext>
              </a:extLst>
            </p:cNvPr>
            <p:cNvSpPr txBox="1"/>
            <p:nvPr/>
          </p:nvSpPr>
          <p:spPr>
            <a:xfrm>
              <a:off x="10091710" y="2904121"/>
              <a:ext cx="819455" cy="307777"/>
            </a:xfrm>
            <a:prstGeom prst="rect">
              <a:avLst/>
            </a:prstGeom>
            <a:noFill/>
          </p:spPr>
          <p:txBody>
            <a:bodyPr wrap="none" anchor="ctr" anchorCtr="0">
              <a:spAutoFit/>
            </a:bodyPr>
            <a:lstStyle/>
            <a:p>
              <a:pPr algn="ctr"/>
              <a:r>
                <a:rPr lang="ko-KR" altLang="en-US" sz="1400" dirty="0" err="1"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세미볼드</a:t>
              </a:r>
              <a:endParaRPr lang="en-US" altLang="ko-KR" sz="1400" dirty="0"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368CF40-54D6-3256-E265-45A446E3BDCC}"/>
                </a:ext>
              </a:extLst>
            </p:cNvPr>
            <p:cNvSpPr txBox="1"/>
            <p:nvPr/>
          </p:nvSpPr>
          <p:spPr>
            <a:xfrm>
              <a:off x="10240789" y="3287906"/>
              <a:ext cx="521297" cy="24622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ko-KR" altLang="en-US" sz="1000" dirty="0" err="1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미디움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6800F5B-FB6C-C6B4-7116-E8F60986A9F7}"/>
              </a:ext>
            </a:extLst>
          </p:cNvPr>
          <p:cNvSpPr txBox="1"/>
          <p:nvPr/>
        </p:nvSpPr>
        <p:spPr>
          <a:xfrm>
            <a:off x="10729123" y="244156"/>
            <a:ext cx="1027845" cy="153888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10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6AACC5E-1C38-C216-8B9C-9CD879AC56BF}"/>
              </a:ext>
            </a:extLst>
          </p:cNvPr>
          <p:cNvGrpSpPr>
            <a:grpSpLocks/>
          </p:cNvGrpSpPr>
          <p:nvPr/>
        </p:nvGrpSpPr>
        <p:grpSpPr>
          <a:xfrm>
            <a:off x="11756973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E532210-7684-37B1-05C7-1DFAD51BE270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8946A38-168B-D1E7-1705-241EB1FBE5A4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C46033D-78C2-2CCA-16C0-6C6EA3994125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기본 모션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5F86A0-437E-9461-2D5B-DBFAB7804FBF}"/>
              </a:ext>
            </a:extLst>
          </p:cNvPr>
          <p:cNvSpPr txBox="1"/>
          <p:nvPr/>
        </p:nvSpPr>
        <p:spPr>
          <a:xfrm>
            <a:off x="1243533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(1)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평화 상태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B8B111D-549C-3542-1616-6B0672506541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9B1F40-F3EF-35E3-52CF-2039C80578C2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36AEF2-E66C-393B-1B2E-35CD40FA99E0}"/>
                </a:ext>
              </a:extLst>
            </p:cNvPr>
            <p:cNvSpPr txBox="1"/>
            <p:nvPr/>
          </p:nvSpPr>
          <p:spPr>
            <a:xfrm>
              <a:off x="4632584" y="6611779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54E725-B430-11B4-3606-96DE81150B1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8A0724-7825-4390-9228-D20FB47969AB}"/>
                </a:ext>
              </a:extLst>
            </p:cNvPr>
            <p:cNvSpPr txBox="1"/>
            <p:nvPr/>
          </p:nvSpPr>
          <p:spPr>
            <a:xfrm>
              <a:off x="7022306" y="6627167"/>
              <a:ext cx="6623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B6E5193B-A5A6-8F67-84EE-5A08C3396D7E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B42AC079-F322-4A6F-E388-5063D92BEE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4D20F328-CAF9-D427-6439-23580123CA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F80602F8-8A39-D3F7-AF59-B2BBE9F6D0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658F5851-BEA6-9658-C78D-D9B73EA47D36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FE767C45-49CF-9D30-C1F4-B2182DC69C5E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EBB6C360-1519-5BB1-31CB-81CCD50317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다이아몬드 77">
                  <a:extLst>
                    <a:ext uri="{FF2B5EF4-FFF2-40B4-BE49-F238E27FC236}">
                      <a16:creationId xmlns:a16="http://schemas.microsoft.com/office/drawing/2014/main" id="{8E20C96E-E9E3-15E5-499E-C6DCCB7C3B8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280AC976-8AE5-51E9-82DF-E8A40334BB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57575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다이아몬드 53">
                <a:extLst>
                  <a:ext uri="{FF2B5EF4-FFF2-40B4-BE49-F238E27FC236}">
                    <a16:creationId xmlns:a16="http://schemas.microsoft.com/office/drawing/2014/main" id="{BB04C2ED-61ED-B06F-96CC-625251C77DE1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다이아몬드 54">
                <a:extLst>
                  <a:ext uri="{FF2B5EF4-FFF2-40B4-BE49-F238E27FC236}">
                    <a16:creationId xmlns:a16="http://schemas.microsoft.com/office/drawing/2014/main" id="{67474042-B435-6D79-96C4-885A5C94DC86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16A1C059-26BF-31F4-1EBA-7D5656711DAA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3E13D22B-037A-ED51-147F-855C22845D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다이아몬드 51">
                  <a:extLst>
                    <a:ext uri="{FF2B5EF4-FFF2-40B4-BE49-F238E27FC236}">
                      <a16:creationId xmlns:a16="http://schemas.microsoft.com/office/drawing/2014/main" id="{0B3EACAE-EF4B-29EE-E577-0B10A4C1688E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98732F5-4CE5-FD96-9CF5-10643857AE87}"/>
              </a:ext>
            </a:extLst>
          </p:cNvPr>
          <p:cNvSpPr/>
          <p:nvPr/>
        </p:nvSpPr>
        <p:spPr>
          <a:xfrm>
            <a:off x="224716" y="846885"/>
            <a:ext cx="3203234" cy="535126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E4CDCE7-783B-1190-109C-46937E618BC5}"/>
              </a:ext>
            </a:extLst>
          </p:cNvPr>
          <p:cNvSpPr txBox="1"/>
          <p:nvPr/>
        </p:nvSpPr>
        <p:spPr>
          <a:xfrm>
            <a:off x="889217" y="5515668"/>
            <a:ext cx="1874231" cy="291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허리 뒤쪽에 비스듬히 착용합니다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0282728-E27E-1F5B-A487-0DE46AC4CC44}"/>
              </a:ext>
            </a:extLst>
          </p:cNvPr>
          <p:cNvSpPr txBox="1"/>
          <p:nvPr/>
        </p:nvSpPr>
        <p:spPr>
          <a:xfrm>
            <a:off x="224716" y="846886"/>
            <a:ext cx="775954" cy="404460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txBody>
          <a:bodyPr wrap="square" lIns="108000" tIns="54000" rIns="108000" bIns="54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무기 착용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90CF5B0-F0BB-1CF4-900E-B3A736B689D7}"/>
              </a:ext>
            </a:extLst>
          </p:cNvPr>
          <p:cNvSpPr/>
          <p:nvPr/>
        </p:nvSpPr>
        <p:spPr>
          <a:xfrm>
            <a:off x="3636047" y="846885"/>
            <a:ext cx="3940582" cy="532732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CC9EEF3-6F8E-0CE6-BA44-0A89FCE08D8D}"/>
              </a:ext>
            </a:extLst>
          </p:cNvPr>
          <p:cNvSpPr txBox="1"/>
          <p:nvPr/>
        </p:nvSpPr>
        <p:spPr>
          <a:xfrm>
            <a:off x="4861103" y="948043"/>
            <a:ext cx="1736373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dirty="0">
                <a:latin typeface="+mn-ea"/>
                <a:ea typeface="+mn-ea"/>
              </a:rPr>
              <a:t>눈을 감고  고개를 살짝 듭니다</a:t>
            </a:r>
            <a:r>
              <a:rPr lang="en-US" altLang="ko-KR" sz="1000" b="0" dirty="0">
                <a:latin typeface="+mn-ea"/>
                <a:ea typeface="+mn-ea"/>
              </a:rPr>
              <a:t>. 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dirty="0">
                <a:latin typeface="+mn-ea"/>
                <a:ea typeface="+mn-ea"/>
              </a:rPr>
              <a:t>이후 양 손으로 뒷짐을 집니다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05488DB-D747-03BE-0C95-5DF1AB0B4EAF}"/>
              </a:ext>
            </a:extLst>
          </p:cNvPr>
          <p:cNvSpPr txBox="1"/>
          <p:nvPr/>
        </p:nvSpPr>
        <p:spPr>
          <a:xfrm>
            <a:off x="3636047" y="846886"/>
            <a:ext cx="1132836" cy="404460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txBody>
          <a:bodyPr wrap="square" lIns="108000" tIns="54000" rIns="108000" bIns="54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평화 </a:t>
            </a:r>
            <a:r>
              <a:rPr lang="en-US" altLang="ko-KR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IDLE 01</a:t>
            </a:r>
            <a:endParaRPr lang="ko-KR" altLang="en-US" sz="10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C4D5AA6-428A-8568-E29B-333DCD8DD73D}"/>
              </a:ext>
            </a:extLst>
          </p:cNvPr>
          <p:cNvGrpSpPr/>
          <p:nvPr/>
        </p:nvGrpSpPr>
        <p:grpSpPr>
          <a:xfrm>
            <a:off x="794447" y="1304638"/>
            <a:ext cx="2063772" cy="3451621"/>
            <a:chOff x="535014" y="1502344"/>
            <a:chExt cx="2624412" cy="438928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12A6A0B-8304-174B-0D86-53D3ACB06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04" t="-835" r="19806"/>
            <a:stretch/>
          </p:blipFill>
          <p:spPr bwMode="auto">
            <a:xfrm>
              <a:off x="535014" y="1502344"/>
              <a:ext cx="2624412" cy="4389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그림 91" descr="하모니카이(가) 표시된 사진&#10;&#10;자동 생성된 설명">
              <a:extLst>
                <a:ext uri="{FF2B5EF4-FFF2-40B4-BE49-F238E27FC236}">
                  <a16:creationId xmlns:a16="http://schemas.microsoft.com/office/drawing/2014/main" id="{0CC06373-C8D2-FA6B-193B-85E3D7053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04" b="13389"/>
            <a:stretch/>
          </p:blipFill>
          <p:spPr>
            <a:xfrm rot="8189763">
              <a:off x="1067621" y="3668037"/>
              <a:ext cx="1320049" cy="404456"/>
            </a:xfrm>
            <a:prstGeom prst="rect">
              <a:avLst/>
            </a:prstGeom>
            <a:effectLst>
              <a:glow rad="63500">
                <a:schemeClr val="bg1">
                  <a:alpha val="86000"/>
                </a:schemeClr>
              </a:glow>
            </a:effectLst>
          </p:spPr>
        </p:pic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9EB4CD-4476-4C88-98CA-743A14CAFA02}"/>
              </a:ext>
            </a:extLst>
          </p:cNvPr>
          <p:cNvSpPr/>
          <p:nvPr/>
        </p:nvSpPr>
        <p:spPr>
          <a:xfrm>
            <a:off x="7848681" y="846886"/>
            <a:ext cx="3940582" cy="532732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8B1881C-62A5-1967-9B6A-D0A179BF38EA}"/>
              </a:ext>
            </a:extLst>
          </p:cNvPr>
          <p:cNvSpPr txBox="1"/>
          <p:nvPr/>
        </p:nvSpPr>
        <p:spPr>
          <a:xfrm>
            <a:off x="9073737" y="948043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dirty="0">
                <a:latin typeface="+mn-ea"/>
                <a:ea typeface="+mn-ea"/>
              </a:rPr>
              <a:t>부채를 펼치고 가볍게 부채질을 합니다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5228A95-C006-B2A8-0D96-E898698088BF}"/>
              </a:ext>
            </a:extLst>
          </p:cNvPr>
          <p:cNvSpPr txBox="1"/>
          <p:nvPr/>
        </p:nvSpPr>
        <p:spPr>
          <a:xfrm>
            <a:off x="7848681" y="846886"/>
            <a:ext cx="1132836" cy="404460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txBody>
          <a:bodyPr wrap="square" lIns="108000" tIns="54000" rIns="108000" bIns="54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평화 </a:t>
            </a:r>
            <a:r>
              <a:rPr lang="en-US" altLang="ko-KR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IDLE 02</a:t>
            </a:r>
            <a:endParaRPr lang="ko-KR" altLang="en-US" sz="10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566E5C42-78D8-47D0-2DFB-192AF45EADC6}"/>
              </a:ext>
            </a:extLst>
          </p:cNvPr>
          <p:cNvGrpSpPr/>
          <p:nvPr/>
        </p:nvGrpSpPr>
        <p:grpSpPr>
          <a:xfrm>
            <a:off x="4490614" y="1535360"/>
            <a:ext cx="2148026" cy="3694950"/>
            <a:chOff x="4513669" y="1482873"/>
            <a:chExt cx="2148026" cy="369495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944E61A-CF2F-2CEC-9136-188B4A7722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79" t="15116" r="17568"/>
            <a:stretch/>
          </p:blipFill>
          <p:spPr bwMode="auto">
            <a:xfrm flipH="1">
              <a:off x="4513669" y="1482873"/>
              <a:ext cx="2132656" cy="369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그림 99" descr="하모니카이(가) 표시된 사진&#10;&#10;자동 생성된 설명">
              <a:extLst>
                <a:ext uri="{FF2B5EF4-FFF2-40B4-BE49-F238E27FC236}">
                  <a16:creationId xmlns:a16="http://schemas.microsoft.com/office/drawing/2014/main" id="{424975DC-B4C1-41F1-E89E-6E9884CE9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04" b="13389"/>
            <a:stretch/>
          </p:blipFill>
          <p:spPr>
            <a:xfrm rot="8189763">
              <a:off x="4726805" y="3488195"/>
              <a:ext cx="1320049" cy="404456"/>
            </a:xfrm>
            <a:prstGeom prst="rect">
              <a:avLst/>
            </a:prstGeom>
            <a:effectLst>
              <a:glow rad="63500">
                <a:schemeClr val="bg1">
                  <a:alpha val="86000"/>
                </a:schemeClr>
              </a:glow>
            </a:effectLst>
          </p:spPr>
        </p:pic>
        <p:pic>
          <p:nvPicPr>
            <p:cNvPr id="101" name="Picture 6">
              <a:extLst>
                <a:ext uri="{FF2B5EF4-FFF2-40B4-BE49-F238E27FC236}">
                  <a16:creationId xmlns:a16="http://schemas.microsoft.com/office/drawing/2014/main" id="{97FD5BAA-82CA-D962-C074-EC3BCACCEF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3414" b="91247" l="22647" r="76471">
                          <a14:foregroundMark x1="75000" y1="62144" x2="76176" y2="71554"/>
                          <a14:foregroundMark x1="76471" y1="58862" x2="76471" y2="67396"/>
                          <a14:backgroundMark x1="44412" y1="23195" x2="44412" y2="40263"/>
                          <a14:backgroundMark x1="46176" y1="22319" x2="50000" y2="46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79" t="15116" r="17568"/>
            <a:stretch/>
          </p:blipFill>
          <p:spPr bwMode="auto">
            <a:xfrm flipH="1">
              <a:off x="4529039" y="1482873"/>
              <a:ext cx="2132656" cy="369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CC3F862-55DA-F23F-E2BD-2C17B81ECF29}"/>
              </a:ext>
            </a:extLst>
          </p:cNvPr>
          <p:cNvGrpSpPr/>
          <p:nvPr/>
        </p:nvGrpSpPr>
        <p:grpSpPr>
          <a:xfrm>
            <a:off x="8389522" y="1360916"/>
            <a:ext cx="2257140" cy="4514280"/>
            <a:chOff x="8389522" y="1360916"/>
            <a:chExt cx="2257140" cy="451428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758E02-662C-40C1-2CB5-99EBEB46B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9522" y="1360916"/>
              <a:ext cx="2257140" cy="4514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원호 103">
              <a:extLst>
                <a:ext uri="{FF2B5EF4-FFF2-40B4-BE49-F238E27FC236}">
                  <a16:creationId xmlns:a16="http://schemas.microsoft.com/office/drawing/2014/main" id="{B1A4E6B9-C17C-34EB-A068-C3BE36AC7DA6}"/>
                </a:ext>
              </a:extLst>
            </p:cNvPr>
            <p:cNvSpPr/>
            <p:nvPr/>
          </p:nvSpPr>
          <p:spPr>
            <a:xfrm>
              <a:off x="8918739" y="2046951"/>
              <a:ext cx="668050" cy="587825"/>
            </a:xfrm>
            <a:prstGeom prst="arc">
              <a:avLst>
                <a:gd name="adj1" fmla="val 11556842"/>
                <a:gd name="adj2" fmla="val 20573591"/>
              </a:avLst>
            </a:prstGeom>
            <a:ln w="1905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 rad="38100">
                <a:schemeClr val="bg1"/>
              </a:glow>
            </a:effectLst>
            <a:scene3d>
              <a:camera prst="orthographicFront">
                <a:rot lat="0" lon="30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D7F7D58-EA29-1423-BA83-73508FD9B3AE}"/>
              </a:ext>
            </a:extLst>
          </p:cNvPr>
          <p:cNvCxnSpPr>
            <a:cxnSpLocks/>
          </p:cNvCxnSpPr>
          <p:nvPr/>
        </p:nvCxnSpPr>
        <p:spPr>
          <a:xfrm>
            <a:off x="224716" y="5016746"/>
            <a:ext cx="3203234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100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1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다이아몬드 106">
            <a:extLst>
              <a:ext uri="{FF2B5EF4-FFF2-40B4-BE49-F238E27FC236}">
                <a16:creationId xmlns:a16="http://schemas.microsoft.com/office/drawing/2014/main" id="{6002A14C-0970-4097-FAC8-CA323EB62484}"/>
              </a:ext>
            </a:extLst>
          </p:cNvPr>
          <p:cNvSpPr/>
          <p:nvPr/>
        </p:nvSpPr>
        <p:spPr>
          <a:xfrm>
            <a:off x="1772333" y="4962746"/>
            <a:ext cx="108000" cy="10800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023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8E57D-A099-F5FE-5F9E-F41734826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54FED7-D0B5-881C-5564-BAAE9954F89E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281076-95F8-AC83-71DC-690E4D4412AF}"/>
              </a:ext>
            </a:extLst>
          </p:cNvPr>
          <p:cNvSpPr txBox="1"/>
          <p:nvPr/>
        </p:nvSpPr>
        <p:spPr>
          <a:xfrm>
            <a:off x="10729123" y="244156"/>
            <a:ext cx="1027845" cy="153888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10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C71F9CD-CABA-1903-D496-4C3A6D51F526}"/>
              </a:ext>
            </a:extLst>
          </p:cNvPr>
          <p:cNvGrpSpPr>
            <a:grpSpLocks/>
          </p:cNvGrpSpPr>
          <p:nvPr/>
        </p:nvGrpSpPr>
        <p:grpSpPr>
          <a:xfrm>
            <a:off x="11756973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2E5B0C3F-4294-4247-4A43-BE006F22EFA0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44286EB5-2A85-E092-2F4E-0515DDF3EF6D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B8B6EB-CDCB-22DB-B9F0-5418CE97573A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기본 모션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E886A-B257-6E3F-B951-4A8023D4C234}"/>
              </a:ext>
            </a:extLst>
          </p:cNvPr>
          <p:cNvSpPr txBox="1"/>
          <p:nvPr/>
        </p:nvSpPr>
        <p:spPr>
          <a:xfrm>
            <a:off x="1243533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(1)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평화 상태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655AA86-DE78-725C-04E0-7CAD83A42948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314ED2-FF0C-AE34-C7DB-7F6622FCAAC4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1CFFB6-D7CC-19E0-0DCC-4AA7AF18772A}"/>
                </a:ext>
              </a:extLst>
            </p:cNvPr>
            <p:cNvSpPr txBox="1"/>
            <p:nvPr/>
          </p:nvSpPr>
          <p:spPr>
            <a:xfrm>
              <a:off x="4632584" y="6611779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D61BE2-1502-2CBB-A367-75FF1C45F121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579778-6BE3-4F17-77C9-360777549C5D}"/>
                </a:ext>
              </a:extLst>
            </p:cNvPr>
            <p:cNvSpPr txBox="1"/>
            <p:nvPr/>
          </p:nvSpPr>
          <p:spPr>
            <a:xfrm>
              <a:off x="7022306" y="6627167"/>
              <a:ext cx="6623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2B589D4B-03EA-4E72-9F6B-28F04586D5F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082DA504-FD98-AE83-FE8F-B2EFD4D4C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932CD174-FB05-CCED-1EB7-C60E492C6A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0C4AF43B-C7D1-97C4-1ADA-D800A2E98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2F8B78E0-9CD0-BD48-BAE3-B895694E25F3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EBE0937A-5B55-4819-8046-A5AFCEF5817E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704751B4-219F-24FB-4119-C164D2589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다이아몬드 77">
                  <a:extLst>
                    <a:ext uri="{FF2B5EF4-FFF2-40B4-BE49-F238E27FC236}">
                      <a16:creationId xmlns:a16="http://schemas.microsoft.com/office/drawing/2014/main" id="{E56BB453-EBE2-4655-1BC9-264EE4DA9EE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0EA4B4E8-07E8-0436-32CA-F4FC0876B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57575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다이아몬드 53">
                <a:extLst>
                  <a:ext uri="{FF2B5EF4-FFF2-40B4-BE49-F238E27FC236}">
                    <a16:creationId xmlns:a16="http://schemas.microsoft.com/office/drawing/2014/main" id="{1743BE87-CF9F-81C0-680C-3E8D1846A809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다이아몬드 54">
                <a:extLst>
                  <a:ext uri="{FF2B5EF4-FFF2-40B4-BE49-F238E27FC236}">
                    <a16:creationId xmlns:a16="http://schemas.microsoft.com/office/drawing/2014/main" id="{5BD38236-5F85-23F3-7341-F1C04048CA64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2FE4F13A-90FF-F624-68AB-0E52B58737D7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3F8EDDBD-7B91-5F71-4A77-2DD4914C4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다이아몬드 51">
                  <a:extLst>
                    <a:ext uri="{FF2B5EF4-FFF2-40B4-BE49-F238E27FC236}">
                      <a16:creationId xmlns:a16="http://schemas.microsoft.com/office/drawing/2014/main" id="{9D07FA90-619D-9532-5376-D2E90DB456C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D30D9B-60D6-A1D8-478C-E6CA23DB35C3}"/>
              </a:ext>
            </a:extLst>
          </p:cNvPr>
          <p:cNvSpPr/>
          <p:nvPr/>
        </p:nvSpPr>
        <p:spPr>
          <a:xfrm>
            <a:off x="285401" y="765967"/>
            <a:ext cx="2062119" cy="4845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D12CC4B-AFB2-15C7-66BF-AFC5042C7FD6}"/>
              </a:ext>
            </a:extLst>
          </p:cNvPr>
          <p:cNvGrpSpPr/>
          <p:nvPr/>
        </p:nvGrpSpPr>
        <p:grpSpPr>
          <a:xfrm>
            <a:off x="286014" y="4622228"/>
            <a:ext cx="2060892" cy="108000"/>
            <a:chOff x="286014" y="4622228"/>
            <a:chExt cx="2060892" cy="108000"/>
          </a:xfrm>
        </p:grpSpPr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E37280CE-1171-CC79-36B5-A8C52F10BB9E}"/>
                </a:ext>
              </a:extLst>
            </p:cNvPr>
            <p:cNvCxnSpPr>
              <a:cxnSpLocks/>
            </p:cNvCxnSpPr>
            <p:nvPr/>
          </p:nvCxnSpPr>
          <p:spPr>
            <a:xfrm>
              <a:off x="286014" y="4676228"/>
              <a:ext cx="2060892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5100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1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다이아몬드 106">
              <a:extLst>
                <a:ext uri="{FF2B5EF4-FFF2-40B4-BE49-F238E27FC236}">
                  <a16:creationId xmlns:a16="http://schemas.microsoft.com/office/drawing/2014/main" id="{B67A92F6-7FDC-6AA7-CCAF-8339677E2E3F}"/>
                </a:ext>
              </a:extLst>
            </p:cNvPr>
            <p:cNvSpPr/>
            <p:nvPr/>
          </p:nvSpPr>
          <p:spPr>
            <a:xfrm>
              <a:off x="1262460" y="4622228"/>
              <a:ext cx="108000" cy="10800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2C4CE366-DA6A-0055-C378-C12B910224F4}"/>
              </a:ext>
            </a:extLst>
          </p:cNvPr>
          <p:cNvSpPr/>
          <p:nvPr/>
        </p:nvSpPr>
        <p:spPr>
          <a:xfrm>
            <a:off x="285401" y="755078"/>
            <a:ext cx="2061505" cy="342244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A9CD350A-9BA6-30A0-39BD-DA22111D11D4}"/>
              </a:ext>
            </a:extLst>
          </p:cNvPr>
          <p:cNvSpPr/>
          <p:nvPr/>
        </p:nvSpPr>
        <p:spPr>
          <a:xfrm>
            <a:off x="1250420" y="1029234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96AE3B41-4EDB-0596-B666-600265863ACA}"/>
              </a:ext>
            </a:extLst>
          </p:cNvPr>
          <p:cNvGrpSpPr/>
          <p:nvPr/>
        </p:nvGrpSpPr>
        <p:grpSpPr>
          <a:xfrm>
            <a:off x="481857" y="1490916"/>
            <a:ext cx="1669206" cy="2791717"/>
            <a:chOff x="535014" y="1502344"/>
            <a:chExt cx="2624412" cy="438928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3306B33-8A5D-25E5-2E40-D746D238A2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04" t="-835" r="19806"/>
            <a:stretch/>
          </p:blipFill>
          <p:spPr bwMode="auto">
            <a:xfrm>
              <a:off x="535014" y="1502344"/>
              <a:ext cx="2624412" cy="4389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그림 91" descr="하모니카이(가) 표시된 사진&#10;&#10;자동 생성된 설명">
              <a:extLst>
                <a:ext uri="{FF2B5EF4-FFF2-40B4-BE49-F238E27FC236}">
                  <a16:creationId xmlns:a16="http://schemas.microsoft.com/office/drawing/2014/main" id="{19E34736-91D5-B3AD-009C-DA58B3460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04" b="13389"/>
            <a:stretch/>
          </p:blipFill>
          <p:spPr>
            <a:xfrm rot="8189763">
              <a:off x="1067621" y="3668037"/>
              <a:ext cx="1320049" cy="404456"/>
            </a:xfrm>
            <a:prstGeom prst="rect">
              <a:avLst/>
            </a:prstGeom>
            <a:effectLst>
              <a:glow rad="63500">
                <a:schemeClr val="bg1">
                  <a:alpha val="86000"/>
                </a:schemeClr>
              </a:glow>
            </a:effectLst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CEDAFE4-C019-B675-0F63-99D51C107D1F}"/>
              </a:ext>
            </a:extLst>
          </p:cNvPr>
          <p:cNvSpPr txBox="1"/>
          <p:nvPr/>
        </p:nvSpPr>
        <p:spPr>
          <a:xfrm>
            <a:off x="379345" y="4978045"/>
            <a:ext cx="1874231" cy="291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허리 뒤쪽에 비스듬히 착용합니다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F4F74D-08EE-7F9E-547D-213339F4F3B3}"/>
              </a:ext>
            </a:extLst>
          </p:cNvPr>
          <p:cNvSpPr txBox="1"/>
          <p:nvPr/>
        </p:nvSpPr>
        <p:spPr>
          <a:xfrm>
            <a:off x="519005" y="803090"/>
            <a:ext cx="1594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무기 착용 위치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A4985DE-694B-FE79-944B-5C73A17F8A16}"/>
              </a:ext>
            </a:extLst>
          </p:cNvPr>
          <p:cNvSpPr/>
          <p:nvPr/>
        </p:nvSpPr>
        <p:spPr>
          <a:xfrm>
            <a:off x="2596115" y="755077"/>
            <a:ext cx="2952000" cy="4845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983EBE-91B4-60FC-751A-F7367D8FE596}"/>
              </a:ext>
            </a:extLst>
          </p:cNvPr>
          <p:cNvSpPr/>
          <p:nvPr/>
        </p:nvSpPr>
        <p:spPr>
          <a:xfrm>
            <a:off x="2596115" y="755077"/>
            <a:ext cx="2952000" cy="341435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다이아몬드 113">
            <a:extLst>
              <a:ext uri="{FF2B5EF4-FFF2-40B4-BE49-F238E27FC236}">
                <a16:creationId xmlns:a16="http://schemas.microsoft.com/office/drawing/2014/main" id="{F9017026-A3FA-C513-10D1-6F0377BCEFF5}"/>
              </a:ext>
            </a:extLst>
          </p:cNvPr>
          <p:cNvSpPr/>
          <p:nvPr/>
        </p:nvSpPr>
        <p:spPr>
          <a:xfrm>
            <a:off x="4006075" y="1028868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DA4C088-FA76-C06E-A564-3D8A26E8C110}"/>
              </a:ext>
            </a:extLst>
          </p:cNvPr>
          <p:cNvSpPr txBox="1"/>
          <p:nvPr/>
        </p:nvSpPr>
        <p:spPr>
          <a:xfrm>
            <a:off x="3274967" y="802684"/>
            <a:ext cx="1594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평화 </a:t>
            </a:r>
            <a:r>
              <a:rPr lang="en-US" altLang="ko-KR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IDLE 01</a:t>
            </a:r>
            <a:endParaRPr lang="ko-KR" altLang="en-US" sz="1000" dirty="0">
              <a:solidFill>
                <a:schemeClr val="lt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B9B6E0D-D131-2DC5-DABC-EBB22F41E1CB}"/>
              </a:ext>
            </a:extLst>
          </p:cNvPr>
          <p:cNvSpPr/>
          <p:nvPr/>
        </p:nvSpPr>
        <p:spPr>
          <a:xfrm>
            <a:off x="6820095" y="755077"/>
            <a:ext cx="2952000" cy="4845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5DEBD9C-BF39-0FD5-3D45-ADA26526DCDA}"/>
              </a:ext>
            </a:extLst>
          </p:cNvPr>
          <p:cNvSpPr/>
          <p:nvPr/>
        </p:nvSpPr>
        <p:spPr>
          <a:xfrm>
            <a:off x="6820095" y="755077"/>
            <a:ext cx="2952000" cy="341435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다이아몬드 95">
            <a:extLst>
              <a:ext uri="{FF2B5EF4-FFF2-40B4-BE49-F238E27FC236}">
                <a16:creationId xmlns:a16="http://schemas.microsoft.com/office/drawing/2014/main" id="{664C0F35-E50B-0C65-2887-CC5F8AE0FF88}"/>
              </a:ext>
            </a:extLst>
          </p:cNvPr>
          <p:cNvSpPr/>
          <p:nvPr/>
        </p:nvSpPr>
        <p:spPr>
          <a:xfrm>
            <a:off x="8230055" y="1028868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9ADE3CA-8E7E-6C31-E07D-7D7CBBEFAD0F}"/>
              </a:ext>
            </a:extLst>
          </p:cNvPr>
          <p:cNvSpPr txBox="1"/>
          <p:nvPr/>
        </p:nvSpPr>
        <p:spPr>
          <a:xfrm>
            <a:off x="7498947" y="802684"/>
            <a:ext cx="1594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평화 </a:t>
            </a:r>
            <a:r>
              <a:rPr lang="en-US" altLang="ko-KR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IDLE 02</a:t>
            </a:r>
            <a:endParaRPr lang="ko-KR" altLang="en-US" sz="1000" dirty="0">
              <a:solidFill>
                <a:schemeClr val="lt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7C2645B-BAA9-B283-8304-4909FF0CDB95}"/>
              </a:ext>
            </a:extLst>
          </p:cNvPr>
          <p:cNvGrpSpPr/>
          <p:nvPr/>
        </p:nvGrpSpPr>
        <p:grpSpPr>
          <a:xfrm>
            <a:off x="7549489" y="1537004"/>
            <a:ext cx="1493212" cy="2568564"/>
            <a:chOff x="4513669" y="1482873"/>
            <a:chExt cx="2148026" cy="3694950"/>
          </a:xfrm>
        </p:grpSpPr>
        <p:pic>
          <p:nvPicPr>
            <p:cNvPr id="103" name="Picture 6">
              <a:extLst>
                <a:ext uri="{FF2B5EF4-FFF2-40B4-BE49-F238E27FC236}">
                  <a16:creationId xmlns:a16="http://schemas.microsoft.com/office/drawing/2014/main" id="{08CA5B5F-57F4-FF7B-467B-6FF8741494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79" t="15116" r="17568"/>
            <a:stretch/>
          </p:blipFill>
          <p:spPr bwMode="auto">
            <a:xfrm flipH="1">
              <a:off x="4513669" y="1482873"/>
              <a:ext cx="2132656" cy="369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그림 103" descr="하모니카이(가) 표시된 사진&#10;&#10;자동 생성된 설명">
              <a:extLst>
                <a:ext uri="{FF2B5EF4-FFF2-40B4-BE49-F238E27FC236}">
                  <a16:creationId xmlns:a16="http://schemas.microsoft.com/office/drawing/2014/main" id="{896A16D8-F609-F49B-9497-4F95E28D2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04" b="13389"/>
            <a:stretch/>
          </p:blipFill>
          <p:spPr>
            <a:xfrm rot="8189763">
              <a:off x="4726805" y="3488195"/>
              <a:ext cx="1320049" cy="404456"/>
            </a:xfrm>
            <a:prstGeom prst="rect">
              <a:avLst/>
            </a:prstGeom>
            <a:effectLst>
              <a:glow rad="63500">
                <a:schemeClr val="bg1">
                  <a:alpha val="86000"/>
                </a:schemeClr>
              </a:glow>
            </a:effectLst>
          </p:spPr>
        </p:pic>
        <p:pic>
          <p:nvPicPr>
            <p:cNvPr id="108" name="Picture 6">
              <a:extLst>
                <a:ext uri="{FF2B5EF4-FFF2-40B4-BE49-F238E27FC236}">
                  <a16:creationId xmlns:a16="http://schemas.microsoft.com/office/drawing/2014/main" id="{2801E1C9-9CFD-5E8A-B7D9-77F87C6E47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3414" b="91247" l="22647" r="76471">
                          <a14:foregroundMark x1="75000" y1="62144" x2="76176" y2="71554"/>
                          <a14:foregroundMark x1="76471" y1="58862" x2="76471" y2="67396"/>
                          <a14:backgroundMark x1="44412" y1="23195" x2="44412" y2="40263"/>
                          <a14:backgroundMark x1="46176" y1="22319" x2="50000" y2="46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79" t="15116" r="17568"/>
            <a:stretch/>
          </p:blipFill>
          <p:spPr bwMode="auto">
            <a:xfrm flipH="1">
              <a:off x="4529039" y="1482873"/>
              <a:ext cx="2132656" cy="369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8C16B076-8378-16A5-3435-755D56DF8394}"/>
              </a:ext>
            </a:extLst>
          </p:cNvPr>
          <p:cNvGrpSpPr/>
          <p:nvPr/>
        </p:nvGrpSpPr>
        <p:grpSpPr>
          <a:xfrm>
            <a:off x="2596115" y="4622228"/>
            <a:ext cx="2952000" cy="108000"/>
            <a:chOff x="-159540" y="4622228"/>
            <a:chExt cx="2952000" cy="108000"/>
          </a:xfrm>
        </p:grpSpPr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F2E84CBF-11F3-6EC5-67EF-C90E5C8E3859}"/>
                </a:ext>
              </a:extLst>
            </p:cNvPr>
            <p:cNvCxnSpPr>
              <a:cxnSpLocks/>
            </p:cNvCxnSpPr>
            <p:nvPr/>
          </p:nvCxnSpPr>
          <p:spPr>
            <a:xfrm>
              <a:off x="-159540" y="4676228"/>
              <a:ext cx="295200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5100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1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다이아몬드 112">
              <a:extLst>
                <a:ext uri="{FF2B5EF4-FFF2-40B4-BE49-F238E27FC236}">
                  <a16:creationId xmlns:a16="http://schemas.microsoft.com/office/drawing/2014/main" id="{3EB19A47-28B7-0B29-A292-598B16B764C9}"/>
                </a:ext>
              </a:extLst>
            </p:cNvPr>
            <p:cNvSpPr/>
            <p:nvPr/>
          </p:nvSpPr>
          <p:spPr>
            <a:xfrm>
              <a:off x="1262460" y="4622228"/>
              <a:ext cx="108000" cy="10800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65ED28B4-15F6-88B7-847B-0CCA77238E42}"/>
              </a:ext>
            </a:extLst>
          </p:cNvPr>
          <p:cNvSpPr txBox="1"/>
          <p:nvPr/>
        </p:nvSpPr>
        <p:spPr>
          <a:xfrm>
            <a:off x="6964644" y="4932988"/>
            <a:ext cx="26629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800"/>
              </a:spcAft>
              <a:defRPr/>
            </a:pPr>
            <a:r>
              <a:rPr lang="ko-KR" altLang="en-US" sz="1000" b="0" dirty="0">
                <a:latin typeface="+mn-ea"/>
                <a:ea typeface="+mn-ea"/>
              </a:rPr>
              <a:t>양 손으로 뒷짐을 지며 고개를 위로 들어 올립니다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latin typeface="+mn-ea"/>
              </a:rPr>
              <a:t>이후 햇빛을 가리듯 왼손을 눈썹위로 가져갑니다</a:t>
            </a:r>
            <a:r>
              <a:rPr lang="en-US" altLang="ko-KR" sz="1000" dirty="0">
                <a:latin typeface="+mn-ea"/>
              </a:rPr>
              <a:t>.</a:t>
            </a:r>
            <a:endParaRPr lang="en-US" altLang="ko-KR" sz="1000" b="0" dirty="0">
              <a:latin typeface="+mn-ea"/>
              <a:ea typeface="+mn-ea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29108ACA-6113-F295-C0B8-3B213994DA89}"/>
              </a:ext>
            </a:extLst>
          </p:cNvPr>
          <p:cNvCxnSpPr>
            <a:cxnSpLocks/>
          </p:cNvCxnSpPr>
          <p:nvPr/>
        </p:nvCxnSpPr>
        <p:spPr>
          <a:xfrm>
            <a:off x="6820095" y="4640704"/>
            <a:ext cx="295200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100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1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" name="다이아몬드 1023">
            <a:extLst>
              <a:ext uri="{FF2B5EF4-FFF2-40B4-BE49-F238E27FC236}">
                <a16:creationId xmlns:a16="http://schemas.microsoft.com/office/drawing/2014/main" id="{0039AE50-897D-3D2E-CA2A-0D833B024364}"/>
              </a:ext>
            </a:extLst>
          </p:cNvPr>
          <p:cNvSpPr/>
          <p:nvPr/>
        </p:nvSpPr>
        <p:spPr>
          <a:xfrm>
            <a:off x="8242095" y="4586704"/>
            <a:ext cx="108000" cy="10800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56388BCE-B2FA-0B48-C699-CEADA8C585B9}"/>
              </a:ext>
            </a:extLst>
          </p:cNvPr>
          <p:cNvSpPr txBox="1"/>
          <p:nvPr/>
        </p:nvSpPr>
        <p:spPr>
          <a:xfrm>
            <a:off x="2825626" y="5042488"/>
            <a:ext cx="2492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dirty="0">
                <a:latin typeface="+mn-ea"/>
                <a:ea typeface="+mn-ea"/>
              </a:rPr>
              <a:t>다리를 가지런히 모으고 자연스럽게 서 있는다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7050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페이퍼로지">
      <a:majorFont>
        <a:latin typeface="페이퍼로지 7 Bold"/>
        <a:ea typeface="페이퍼로지 7 Bold"/>
        <a:cs typeface=""/>
      </a:majorFont>
      <a:minorFont>
        <a:latin typeface="페이퍼로지 5 Medium"/>
        <a:ea typeface="페이퍼로지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2817</TotalTime>
  <Words>1018</Words>
  <Application>Microsoft Office PowerPoint</Application>
  <PresentationFormat>와이드스크린</PresentationFormat>
  <Paragraphs>250</Paragraphs>
  <Slides>13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페이퍼로지 7 Bold</vt:lpstr>
      <vt:lpstr>Arial</vt:lpstr>
      <vt:lpstr>페이퍼로지 5 Medium</vt:lpstr>
      <vt:lpstr>맑은 고딕</vt:lpstr>
      <vt:lpstr>페이퍼로지 9 Black</vt:lpstr>
      <vt:lpstr>페이퍼로지 6 SemiBold</vt:lpstr>
      <vt:lpstr>페이퍼로지 4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홍진선(2017184037)</dc:creator>
  <cp:lastModifiedBy>홍진선(2017184037)</cp:lastModifiedBy>
  <cp:revision>73</cp:revision>
  <dcterms:created xsi:type="dcterms:W3CDTF">2024-09-03T06:29:58Z</dcterms:created>
  <dcterms:modified xsi:type="dcterms:W3CDTF">2024-11-06T19:00:49Z</dcterms:modified>
</cp:coreProperties>
</file>